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7"/>
  </p:notesMasterIdLst>
  <p:sldIdLst>
    <p:sldId id="256" r:id="rId2"/>
    <p:sldId id="264" r:id="rId3"/>
    <p:sldId id="276" r:id="rId4"/>
    <p:sldId id="273" r:id="rId5"/>
    <p:sldId id="285" r:id="rId6"/>
    <p:sldId id="268" r:id="rId7"/>
    <p:sldId id="277" r:id="rId8"/>
    <p:sldId id="288" r:id="rId9"/>
    <p:sldId id="280" r:id="rId10"/>
    <p:sldId id="286" r:id="rId11"/>
    <p:sldId id="291" r:id="rId12"/>
    <p:sldId id="292" r:id="rId13"/>
    <p:sldId id="293" r:id="rId14"/>
    <p:sldId id="294" r:id="rId15"/>
    <p:sldId id="283" r:id="rId16"/>
    <p:sldId id="284" r:id="rId17"/>
    <p:sldId id="290" r:id="rId18"/>
    <p:sldId id="287" r:id="rId19"/>
    <p:sldId id="271" r:id="rId20"/>
    <p:sldId id="265" r:id="rId21"/>
    <p:sldId id="289" r:id="rId22"/>
    <p:sldId id="279" r:id="rId23"/>
    <p:sldId id="281" r:id="rId24"/>
    <p:sldId id="282" r:id="rId25"/>
    <p:sldId id="26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Economica" panose="020B0604020202020204" charset="0"/>
      <p:regular r:id="rId33"/>
      <p:bold r:id="rId34"/>
      <p:italic r:id="rId35"/>
      <p:boldItalic r:id="rId36"/>
    </p:embeddedFont>
    <p:embeddedFont>
      <p:font typeface="Merriweather" panose="020B0604020202020204" charset="0"/>
      <p:regular r:id="rId37"/>
      <p:bold r:id="rId38"/>
      <p:italic r:id="rId39"/>
      <p:boldItalic r:id="rId40"/>
    </p:embeddedFont>
    <p:embeddedFont>
      <p:font typeface="Open Sans" panose="020B0604020202020204" charset="0"/>
      <p:regular r:id="rId41"/>
      <p:bold r:id="rId42"/>
      <p:italic r:id="rId43"/>
      <p:boldItalic r:id="rId44"/>
    </p:embeddedFont>
    <p:embeddedFont>
      <p:font typeface="Playfair Display"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1" roundtripDataSignature="AMtx7mgJS4PEXGDzMezqmLPkZGLOEpWu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C3DAA4-D405-4AD8-879A-3A4C94C115C9}">
  <a:tblStyle styleId="{77C3DAA4-D405-4AD8-879A-3A4C94C115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9976" autoAdjust="0"/>
  </p:normalViewPr>
  <p:slideViewPr>
    <p:cSldViewPr snapToGrid="0">
      <p:cViewPr varScale="1">
        <p:scale>
          <a:sx n="91" d="100"/>
          <a:sy n="91" d="100"/>
        </p:scale>
        <p:origin x="13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4642ec4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4642ec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All, thank you all for coming to this lot of presentations, my name is Brad Ratto, I am part of the SN ERAU LIGO group at the Embry Riddle campus, the title of the study I am conducting is Calibration of Laser Interferometer Data for Core Collapse Supernovae.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Having laid the foundational concepts of the study, I can now share with you all the direction and tools we have developed to conduct such analysis, with the aid of Gab. </a:t>
            </a:r>
            <a:r>
              <a:rPr lang="en-US" dirty="0" err="1"/>
              <a:t>Ved</a:t>
            </a:r>
            <a:r>
              <a:rPr lang="en-US" dirty="0"/>
              <a:t>. a plugin, written in C, has been developed for cWB </a:t>
            </a:r>
            <a:r>
              <a:rPr lang="en-US" sz="1100" b="0" i="0" u="none" strike="noStrike" cap="none" dirty="0">
                <a:solidFill>
                  <a:srgbClr val="000000"/>
                </a:solidFill>
                <a:effectLst/>
                <a:latin typeface="Arial"/>
                <a:ea typeface="Arial"/>
                <a:cs typeface="Arial"/>
                <a:sym typeface="Arial"/>
              </a:rPr>
              <a:t>that allows for frequency and detector dependent calibration errors to be injected into simulated waveforms. In addition to specifying amplitude and phase errors at individual frequencies, the cWB plugin allows for randomized phase and amplitude errors to be selected from either specified ranges, using Gaussian processes or by interpolating between the specified errors at individual frequencies. Results from using the plugin are seen above; the plots show how calibration errors impact parameters of cc and rho for reconstructed signals in contrast with that of unaltered signals. </a:t>
            </a:r>
            <a:endParaRPr dirty="0"/>
          </a:p>
        </p:txBody>
      </p:sp>
    </p:spTree>
    <p:extLst>
      <p:ext uri="{BB962C8B-B14F-4D97-AF65-F5344CB8AC3E}">
        <p14:creationId xmlns:p14="http://schemas.microsoft.com/office/powerpoint/2010/main" val="2402295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990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482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013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959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724d1e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724d1e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In conclusion, the primary focus of the study is to identify the relationship between phase and amplitude errors at neighboring frequencies and how they impact the detectability of GWs from CCSN. In this study the plan is to distort GW waveforms according to the O3 calibration errors and inject them into the O3 data using cWB while maintaining a 50% detection efficiency. </a:t>
            </a:r>
            <a:endParaRPr dirty="0"/>
          </a:p>
        </p:txBody>
      </p:sp>
    </p:spTree>
    <p:extLst>
      <p:ext uri="{BB962C8B-B14F-4D97-AF65-F5344CB8AC3E}">
        <p14:creationId xmlns:p14="http://schemas.microsoft.com/office/powerpoint/2010/main" val="2694115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4642ec4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4642ec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18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275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4724d1e2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4724d1e2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09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4724d1e2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4724d1e2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229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724d1e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724d1e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eluded to by the title, my study is focused on quantifying the impact of calibration errors from laser interferometer on reconstructed gravitational wave signals, particularly those from CCSN, the emphasis of which will be discussed in later slides. Equally, such a study will then further define its impact on astrophysical parameters which might give way to violations within GR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341804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537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245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082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4724d1e2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4724d1e2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762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4724d1e2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4724d1e2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724d1e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724d1e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before we begin our conversation about calibration errors, its useful to see where these calibration errors fit in and where they come from. As many of you are aware, GWs are detected using a interferometer which measures microscopic changes in space-time which then is translated to fluctuations in light intensity at the output port. However in order to back into the information we need, which is GW strain, the light intensity I(t) is convoluted with a calibration filter c(t) in a process known as calibration. This leaves us with the desired strain, h(t) our so call space-time strain as induced by a transient GW.     </a:t>
            </a:r>
            <a:endParaRPr dirty="0"/>
          </a:p>
        </p:txBody>
      </p:sp>
    </p:spTree>
    <p:extLst>
      <p:ext uri="{BB962C8B-B14F-4D97-AF65-F5344CB8AC3E}">
        <p14:creationId xmlns:p14="http://schemas.microsoft.com/office/powerpoint/2010/main" val="408032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724d1e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724d1e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mentioned in the pervious slide, the process of converting light intensity into strain involves the use of the calibration filter; however uncertainties in this calibration filter leads to inaccuracies and errors in our space-time strain h(t), errors induced by this processes are known as our “calibration errors”. As seen below, these calibration errors effect the measured strain h(f) both in amplitude and phase within the frequency domain which in turn effects h(t) in the time domain.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393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724d1e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724d1e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you may ask, what are these “uncertainties ” within the calibration filter and where do they come from? But first, we must ask ourselves where does the calibration filter come from, the figure above represents the DARM control loop, shaded in grey, and the calibration pipeline, shaded in pink. The interferometer can be broken down into various plants, sensing, digital filters, and the suite of actuators; these are the elements that determine the true response of the detector. It is then the necessary model and account for the responses of these individual components to extract our desired h(t); which is the purpose of the calibration pipeline. However, inaccuracies or deviations from these models in the calibration pipeline is what is referred to as our previously mentioned “Calibration Errors”. </a:t>
            </a:r>
            <a:endParaRPr dirty="0"/>
          </a:p>
        </p:txBody>
      </p:sp>
    </p:spTree>
    <p:extLst>
      <p:ext uri="{BB962C8B-B14F-4D97-AF65-F5344CB8AC3E}">
        <p14:creationId xmlns:p14="http://schemas.microsoft.com/office/powerpoint/2010/main" val="172523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4724d1e2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4724d1e2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uncertainties and systematics errors are given to us by the calibration team as uncertainty budgets. </a:t>
            </a:r>
            <a:r>
              <a:rPr lang="en-US" sz="1100" b="0" i="0" u="none" strike="noStrike" cap="none" dirty="0">
                <a:solidFill>
                  <a:srgbClr val="000000"/>
                </a:solidFill>
                <a:effectLst/>
                <a:latin typeface="Arial"/>
                <a:ea typeface="Arial"/>
                <a:cs typeface="Arial"/>
                <a:sym typeface="Arial"/>
              </a:rPr>
              <a:t>Although the maximum amplitude of these errors is documented, the relationship between the phase and amplitude errors of neighboring frequencies is not well under-stood. This project aims to study the impact of this relationship for gravitational waves from core collapse supernovae CCSN.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4724d1e2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4724d1e2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topic of calibration errors now shifts to the importance and impact of amplitude and phase errors; in particular, phase errors and their impact on broad band signals such as those from CCSN. Previous studies would model phase shifts as time delays, this is a valid solution if the signal is narrow banded, such as the signals initially detected by LIGO from neutron star mergers. However in the case of signals from CCSN, we see that this condition is not met due to their board band signature. In short, phase errors cause the morphology of a board band signal to be altered. Such effect can be seen in the next slide. </a:t>
            </a:r>
            <a:endParaRPr dirty="0"/>
          </a:p>
        </p:txBody>
      </p:sp>
    </p:spTree>
    <p:extLst>
      <p:ext uri="{BB962C8B-B14F-4D97-AF65-F5344CB8AC3E}">
        <p14:creationId xmlns:p14="http://schemas.microsoft.com/office/powerpoint/2010/main" val="98962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4724d1e2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4724d1e2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 we have a sample of a gravitational waveform before and after calibration errors were applied; in orange we see our unaltered waveform and in orange the distorted waveform with a plus or minus randomized amplitude and phase errors within a 30% range. Not only we see the amplitude of the signal being modified but also the shape of the signal being altered as well due to the presence of these phase errors.   </a:t>
            </a:r>
            <a:endParaRPr dirty="0"/>
          </a:p>
        </p:txBody>
      </p:sp>
    </p:spTree>
    <p:extLst>
      <p:ext uri="{BB962C8B-B14F-4D97-AF65-F5344CB8AC3E}">
        <p14:creationId xmlns:p14="http://schemas.microsoft.com/office/powerpoint/2010/main" val="171875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4724d1e2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4724d1e2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mbria Math"/>
                <a:ea typeface="Cambria Math"/>
                <a:cs typeface="Cambria Math"/>
                <a:sym typeface="Cambria Math"/>
              </a:rPr>
              <a:t>Parameters such as CC and Rho, however in order to understand their significance and overall impact on a candidate signal, allow me to define them quickly; cross correlation or (CC) for short indicates how similar two reconstructed signals are with each other from the two different detectors. Value of 1 means that the two signals are completely correlated, while a value of -1 means that the series are negatively correlated and finally a value near zero means that the signals can be consider uncorrelated. Our second parameter is Rho, known as effective correlated SNR, in other words, effectively this indicates how “loud” and event was across both detectors.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0151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Google Shape;160;g64642ec44e_0_148"/>
          <p:cNvSpPr/>
          <p:nvPr/>
        </p:nvSpPr>
        <p:spPr>
          <a:xfrm>
            <a:off x="3658683" y="1008933"/>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61" name="Google Shape;161;g64642ec44e_0_148"/>
          <p:cNvSpPr/>
          <p:nvPr/>
        </p:nvSpPr>
        <p:spPr>
          <a:xfrm rot="10800000">
            <a:off x="7091169" y="43556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62" name="Google Shape;162;g64642ec44e_0_148"/>
          <p:cNvSpPr txBox="1">
            <a:spLocks noGrp="1"/>
          </p:cNvSpPr>
          <p:nvPr>
            <p:ph type="ctrTitle"/>
          </p:nvPr>
        </p:nvSpPr>
        <p:spPr>
          <a:xfrm>
            <a:off x="4059600" y="1925674"/>
            <a:ext cx="4072800" cy="2049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a:lvl1pPr>
            <a:lvl2pPr lvl="1" algn="ctr" rtl="0">
              <a:spcBef>
                <a:spcPts val="0"/>
              </a:spcBef>
              <a:spcAft>
                <a:spcPts val="0"/>
              </a:spcAft>
              <a:buSzPts val="5600"/>
              <a:buNone/>
              <a:defRPr/>
            </a:lvl2pPr>
            <a:lvl3pPr lvl="2" algn="ctr" rtl="0">
              <a:spcBef>
                <a:spcPts val="0"/>
              </a:spcBef>
              <a:spcAft>
                <a:spcPts val="0"/>
              </a:spcAft>
              <a:buSzPts val="5600"/>
              <a:buNone/>
              <a:defRPr/>
            </a:lvl3pPr>
            <a:lvl4pPr lvl="3" algn="ctr" rtl="0">
              <a:spcBef>
                <a:spcPts val="0"/>
              </a:spcBef>
              <a:spcAft>
                <a:spcPts val="0"/>
              </a:spcAft>
              <a:buSzPts val="5600"/>
              <a:buNone/>
              <a:defRPr/>
            </a:lvl4pPr>
            <a:lvl5pPr lvl="4" algn="ctr" rtl="0">
              <a:spcBef>
                <a:spcPts val="0"/>
              </a:spcBef>
              <a:spcAft>
                <a:spcPts val="0"/>
              </a:spcAft>
              <a:buSzPts val="5600"/>
              <a:buNone/>
              <a:defRPr/>
            </a:lvl5pPr>
            <a:lvl6pPr lvl="5" algn="ctr" rtl="0">
              <a:spcBef>
                <a:spcPts val="0"/>
              </a:spcBef>
              <a:spcAft>
                <a:spcPts val="0"/>
              </a:spcAft>
              <a:buSzPts val="5600"/>
              <a:buNone/>
              <a:defRPr/>
            </a:lvl6pPr>
            <a:lvl7pPr lvl="6" algn="ctr" rtl="0">
              <a:spcBef>
                <a:spcPts val="0"/>
              </a:spcBef>
              <a:spcAft>
                <a:spcPts val="0"/>
              </a:spcAft>
              <a:buSzPts val="5600"/>
              <a:buNone/>
              <a:defRPr/>
            </a:lvl7pPr>
            <a:lvl8pPr lvl="7" algn="ctr" rtl="0">
              <a:spcBef>
                <a:spcPts val="0"/>
              </a:spcBef>
              <a:spcAft>
                <a:spcPts val="0"/>
              </a:spcAft>
              <a:buSzPts val="5600"/>
              <a:buNone/>
              <a:defRPr/>
            </a:lvl8pPr>
            <a:lvl9pPr lvl="8" algn="ctr" rtl="0">
              <a:spcBef>
                <a:spcPts val="0"/>
              </a:spcBef>
              <a:spcAft>
                <a:spcPts val="0"/>
              </a:spcAft>
              <a:buSzPts val="5600"/>
              <a:buNone/>
              <a:defRPr/>
            </a:lvl9pPr>
          </a:lstStyle>
          <a:p>
            <a:endParaRPr/>
          </a:p>
        </p:txBody>
      </p:sp>
      <p:sp>
        <p:nvSpPr>
          <p:cNvPr id="163" name="Google Shape;163;g64642ec44e_0_148"/>
          <p:cNvSpPr txBox="1">
            <a:spLocks noGrp="1"/>
          </p:cNvSpPr>
          <p:nvPr>
            <p:ph type="subTitle" idx="1"/>
          </p:nvPr>
        </p:nvSpPr>
        <p:spPr>
          <a:xfrm>
            <a:off x="4059600" y="4155440"/>
            <a:ext cx="4072800" cy="9351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Font typeface="Economica"/>
              <a:buNone/>
              <a:defRPr sz="2800">
                <a:latin typeface="Economica"/>
                <a:ea typeface="Economica"/>
                <a:cs typeface="Economica"/>
                <a:sym typeface="Economica"/>
              </a:defRPr>
            </a:lvl1pPr>
            <a:lvl2pPr lvl="1" algn="ctr" rtl="0">
              <a:lnSpc>
                <a:spcPct val="100000"/>
              </a:lnSpc>
              <a:spcBef>
                <a:spcPts val="0"/>
              </a:spcBef>
              <a:spcAft>
                <a:spcPts val="0"/>
              </a:spcAft>
              <a:buSzPts val="2800"/>
              <a:buFont typeface="Economica"/>
              <a:buNone/>
              <a:defRPr sz="2800">
                <a:latin typeface="Economica"/>
                <a:ea typeface="Economica"/>
                <a:cs typeface="Economica"/>
                <a:sym typeface="Economica"/>
              </a:defRPr>
            </a:lvl2pPr>
            <a:lvl3pPr lvl="2" algn="ctr" rtl="0">
              <a:lnSpc>
                <a:spcPct val="100000"/>
              </a:lnSpc>
              <a:spcBef>
                <a:spcPts val="0"/>
              </a:spcBef>
              <a:spcAft>
                <a:spcPts val="0"/>
              </a:spcAft>
              <a:buSzPts val="2800"/>
              <a:buFont typeface="Economica"/>
              <a:buNone/>
              <a:defRPr sz="2800">
                <a:latin typeface="Economica"/>
                <a:ea typeface="Economica"/>
                <a:cs typeface="Economica"/>
                <a:sym typeface="Economica"/>
              </a:defRPr>
            </a:lvl3pPr>
            <a:lvl4pPr lvl="3" algn="ctr" rtl="0">
              <a:lnSpc>
                <a:spcPct val="100000"/>
              </a:lnSpc>
              <a:spcBef>
                <a:spcPts val="0"/>
              </a:spcBef>
              <a:spcAft>
                <a:spcPts val="0"/>
              </a:spcAft>
              <a:buSzPts val="2800"/>
              <a:buFont typeface="Economica"/>
              <a:buNone/>
              <a:defRPr sz="2800">
                <a:latin typeface="Economica"/>
                <a:ea typeface="Economica"/>
                <a:cs typeface="Economica"/>
                <a:sym typeface="Economica"/>
              </a:defRPr>
            </a:lvl4pPr>
            <a:lvl5pPr lvl="4" algn="ctr" rtl="0">
              <a:lnSpc>
                <a:spcPct val="100000"/>
              </a:lnSpc>
              <a:spcBef>
                <a:spcPts val="0"/>
              </a:spcBef>
              <a:spcAft>
                <a:spcPts val="0"/>
              </a:spcAft>
              <a:buSzPts val="2800"/>
              <a:buFont typeface="Economica"/>
              <a:buNone/>
              <a:defRPr sz="2800">
                <a:latin typeface="Economica"/>
                <a:ea typeface="Economica"/>
                <a:cs typeface="Economica"/>
                <a:sym typeface="Economica"/>
              </a:defRPr>
            </a:lvl5pPr>
            <a:lvl6pPr lvl="5" algn="ctr" rtl="0">
              <a:lnSpc>
                <a:spcPct val="100000"/>
              </a:lnSpc>
              <a:spcBef>
                <a:spcPts val="0"/>
              </a:spcBef>
              <a:spcAft>
                <a:spcPts val="0"/>
              </a:spcAft>
              <a:buSzPts val="2800"/>
              <a:buFont typeface="Economica"/>
              <a:buNone/>
              <a:defRPr sz="2800">
                <a:latin typeface="Economica"/>
                <a:ea typeface="Economica"/>
                <a:cs typeface="Economica"/>
                <a:sym typeface="Economica"/>
              </a:defRPr>
            </a:lvl6pPr>
            <a:lvl7pPr lvl="6" algn="ctr" rtl="0">
              <a:lnSpc>
                <a:spcPct val="100000"/>
              </a:lnSpc>
              <a:spcBef>
                <a:spcPts val="0"/>
              </a:spcBef>
              <a:spcAft>
                <a:spcPts val="0"/>
              </a:spcAft>
              <a:buSzPts val="2800"/>
              <a:buFont typeface="Economica"/>
              <a:buNone/>
              <a:defRPr sz="2800">
                <a:latin typeface="Economica"/>
                <a:ea typeface="Economica"/>
                <a:cs typeface="Economica"/>
                <a:sym typeface="Economica"/>
              </a:defRPr>
            </a:lvl7pPr>
            <a:lvl8pPr lvl="7" algn="ctr" rtl="0">
              <a:lnSpc>
                <a:spcPct val="100000"/>
              </a:lnSpc>
              <a:spcBef>
                <a:spcPts val="0"/>
              </a:spcBef>
              <a:spcAft>
                <a:spcPts val="0"/>
              </a:spcAft>
              <a:buSzPts val="2800"/>
              <a:buFont typeface="Economica"/>
              <a:buNone/>
              <a:defRPr sz="2800">
                <a:latin typeface="Economica"/>
                <a:ea typeface="Economica"/>
                <a:cs typeface="Economica"/>
                <a:sym typeface="Economica"/>
              </a:defRPr>
            </a:lvl8pPr>
            <a:lvl9pPr lvl="8" algn="ctr" rtl="0">
              <a:lnSpc>
                <a:spcPct val="100000"/>
              </a:lnSpc>
              <a:spcBef>
                <a:spcPts val="0"/>
              </a:spcBef>
              <a:spcAft>
                <a:spcPts val="0"/>
              </a:spcAft>
              <a:buSzPts val="2800"/>
              <a:buFont typeface="Economica"/>
              <a:buNone/>
              <a:defRPr sz="2800">
                <a:latin typeface="Economica"/>
                <a:ea typeface="Economica"/>
                <a:cs typeface="Economica"/>
                <a:sym typeface="Economica"/>
              </a:defRPr>
            </a:lvl9pPr>
          </a:lstStyle>
          <a:p>
            <a:endParaRPr/>
          </a:p>
        </p:txBody>
      </p:sp>
      <p:sp>
        <p:nvSpPr>
          <p:cNvPr id="164" name="Google Shape;164;g64642ec44e_0_14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1"/>
        <p:cNvGrpSpPr/>
        <p:nvPr/>
      </p:nvGrpSpPr>
      <p:grpSpPr>
        <a:xfrm>
          <a:off x="0" y="0"/>
          <a:ext cx="0" cy="0"/>
          <a:chOff x="0" y="0"/>
          <a:chExt cx="0" cy="0"/>
        </a:xfrm>
      </p:grpSpPr>
      <p:sp>
        <p:nvSpPr>
          <p:cNvPr id="202" name="Google Shape;202;g64642ec44e_0_190"/>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g64642ec44e_0_190"/>
          <p:cNvSpPr txBox="1">
            <a:spLocks noGrp="1"/>
          </p:cNvSpPr>
          <p:nvPr>
            <p:ph type="title" hasCustomPrompt="1"/>
          </p:nvPr>
        </p:nvSpPr>
        <p:spPr>
          <a:xfrm>
            <a:off x="415600" y="1276167"/>
            <a:ext cx="11360700" cy="28383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lt2"/>
              </a:buClr>
              <a:buSzPts val="21300"/>
              <a:buNone/>
              <a:defRPr sz="21300">
                <a:solidFill>
                  <a:schemeClr val="lt2"/>
                </a:solidFill>
              </a:defRPr>
            </a:lvl1pPr>
            <a:lvl2pPr lvl="1" algn="ctr" rtl="0">
              <a:spcBef>
                <a:spcPts val="0"/>
              </a:spcBef>
              <a:spcAft>
                <a:spcPts val="0"/>
              </a:spcAft>
              <a:buClr>
                <a:schemeClr val="lt2"/>
              </a:buClr>
              <a:buSzPts val="21300"/>
              <a:buNone/>
              <a:defRPr sz="21300">
                <a:solidFill>
                  <a:schemeClr val="lt2"/>
                </a:solidFill>
              </a:defRPr>
            </a:lvl2pPr>
            <a:lvl3pPr lvl="2" algn="ctr" rtl="0">
              <a:spcBef>
                <a:spcPts val="0"/>
              </a:spcBef>
              <a:spcAft>
                <a:spcPts val="0"/>
              </a:spcAft>
              <a:buClr>
                <a:schemeClr val="lt2"/>
              </a:buClr>
              <a:buSzPts val="21300"/>
              <a:buNone/>
              <a:defRPr sz="21300">
                <a:solidFill>
                  <a:schemeClr val="lt2"/>
                </a:solidFill>
              </a:defRPr>
            </a:lvl3pPr>
            <a:lvl4pPr lvl="3" algn="ctr" rtl="0">
              <a:spcBef>
                <a:spcPts val="0"/>
              </a:spcBef>
              <a:spcAft>
                <a:spcPts val="0"/>
              </a:spcAft>
              <a:buClr>
                <a:schemeClr val="lt2"/>
              </a:buClr>
              <a:buSzPts val="21300"/>
              <a:buNone/>
              <a:defRPr sz="21300">
                <a:solidFill>
                  <a:schemeClr val="lt2"/>
                </a:solidFill>
              </a:defRPr>
            </a:lvl4pPr>
            <a:lvl5pPr lvl="4" algn="ctr" rtl="0">
              <a:spcBef>
                <a:spcPts val="0"/>
              </a:spcBef>
              <a:spcAft>
                <a:spcPts val="0"/>
              </a:spcAft>
              <a:buClr>
                <a:schemeClr val="lt2"/>
              </a:buClr>
              <a:buSzPts val="21300"/>
              <a:buNone/>
              <a:defRPr sz="21300">
                <a:solidFill>
                  <a:schemeClr val="lt2"/>
                </a:solidFill>
              </a:defRPr>
            </a:lvl5pPr>
            <a:lvl6pPr lvl="5" algn="ctr" rtl="0">
              <a:spcBef>
                <a:spcPts val="0"/>
              </a:spcBef>
              <a:spcAft>
                <a:spcPts val="0"/>
              </a:spcAft>
              <a:buClr>
                <a:schemeClr val="lt2"/>
              </a:buClr>
              <a:buSzPts val="21300"/>
              <a:buNone/>
              <a:defRPr sz="21300">
                <a:solidFill>
                  <a:schemeClr val="lt2"/>
                </a:solidFill>
              </a:defRPr>
            </a:lvl6pPr>
            <a:lvl7pPr lvl="6" algn="ctr" rtl="0">
              <a:spcBef>
                <a:spcPts val="0"/>
              </a:spcBef>
              <a:spcAft>
                <a:spcPts val="0"/>
              </a:spcAft>
              <a:buClr>
                <a:schemeClr val="lt2"/>
              </a:buClr>
              <a:buSzPts val="21300"/>
              <a:buNone/>
              <a:defRPr sz="21300">
                <a:solidFill>
                  <a:schemeClr val="lt2"/>
                </a:solidFill>
              </a:defRPr>
            </a:lvl7pPr>
            <a:lvl8pPr lvl="7" algn="ctr" rtl="0">
              <a:spcBef>
                <a:spcPts val="0"/>
              </a:spcBef>
              <a:spcAft>
                <a:spcPts val="0"/>
              </a:spcAft>
              <a:buClr>
                <a:schemeClr val="lt2"/>
              </a:buClr>
              <a:buSzPts val="21300"/>
              <a:buNone/>
              <a:defRPr sz="21300">
                <a:solidFill>
                  <a:schemeClr val="lt2"/>
                </a:solidFill>
              </a:defRPr>
            </a:lvl8pPr>
            <a:lvl9pPr lvl="8" algn="ctr" rtl="0">
              <a:spcBef>
                <a:spcPts val="0"/>
              </a:spcBef>
              <a:spcAft>
                <a:spcPts val="0"/>
              </a:spcAft>
              <a:buClr>
                <a:schemeClr val="lt2"/>
              </a:buClr>
              <a:buSzPts val="21300"/>
              <a:buNone/>
              <a:defRPr sz="21300">
                <a:solidFill>
                  <a:schemeClr val="lt2"/>
                </a:solidFill>
              </a:defRPr>
            </a:lvl9pPr>
          </a:lstStyle>
          <a:p>
            <a:r>
              <a:t>xx%</a:t>
            </a:r>
          </a:p>
        </p:txBody>
      </p:sp>
      <p:sp>
        <p:nvSpPr>
          <p:cNvPr id="204" name="Google Shape;204;g64642ec44e_0_190"/>
          <p:cNvSpPr txBox="1">
            <a:spLocks noGrp="1"/>
          </p:cNvSpPr>
          <p:nvPr>
            <p:ph type="body" idx="1"/>
          </p:nvPr>
        </p:nvSpPr>
        <p:spPr>
          <a:xfrm>
            <a:off x="415600" y="4216000"/>
            <a:ext cx="113607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205" name="Google Shape;205;g64642ec44e_0_19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g64642ec44e_0_19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5"/>
        <p:cNvGrpSpPr/>
        <p:nvPr/>
      </p:nvGrpSpPr>
      <p:grpSpPr>
        <a:xfrm>
          <a:off x="0" y="0"/>
          <a:ext cx="0" cy="0"/>
          <a:chOff x="0" y="0"/>
          <a:chExt cx="0" cy="0"/>
        </a:xfrm>
      </p:grpSpPr>
      <p:sp>
        <p:nvSpPr>
          <p:cNvPr id="166" name="Google Shape;166;g64642ec44e_0_154"/>
          <p:cNvSpPr/>
          <p:nvPr/>
        </p:nvSpPr>
        <p:spPr>
          <a:xfrm flipH="1">
            <a:off x="10127953" y="613633"/>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67" name="Google Shape;167;g64642ec44e_0_154"/>
          <p:cNvSpPr/>
          <p:nvPr/>
        </p:nvSpPr>
        <p:spPr>
          <a:xfrm rot="10800000" flipH="1">
            <a:off x="621900" y="47444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68" name="Google Shape;168;g64642ec44e_0_154"/>
          <p:cNvSpPr txBox="1">
            <a:spLocks noGrp="1"/>
          </p:cNvSpPr>
          <p:nvPr>
            <p:ph type="title"/>
          </p:nvPr>
        </p:nvSpPr>
        <p:spPr>
          <a:xfrm>
            <a:off x="1031600" y="2408600"/>
            <a:ext cx="10128900" cy="2040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600"/>
              <a:buNone/>
              <a:defRPr/>
            </a:lvl1pPr>
            <a:lvl2pPr lvl="1" algn="ctr" rtl="0">
              <a:spcBef>
                <a:spcPts val="0"/>
              </a:spcBef>
              <a:spcAft>
                <a:spcPts val="0"/>
              </a:spcAft>
              <a:buSzPts val="5600"/>
              <a:buNone/>
              <a:defRPr/>
            </a:lvl2pPr>
            <a:lvl3pPr lvl="2" algn="ctr" rtl="0">
              <a:spcBef>
                <a:spcPts val="0"/>
              </a:spcBef>
              <a:spcAft>
                <a:spcPts val="0"/>
              </a:spcAft>
              <a:buSzPts val="5600"/>
              <a:buNone/>
              <a:defRPr/>
            </a:lvl3pPr>
            <a:lvl4pPr lvl="3" algn="ctr" rtl="0">
              <a:spcBef>
                <a:spcPts val="0"/>
              </a:spcBef>
              <a:spcAft>
                <a:spcPts val="0"/>
              </a:spcAft>
              <a:buSzPts val="5600"/>
              <a:buNone/>
              <a:defRPr/>
            </a:lvl4pPr>
            <a:lvl5pPr lvl="4" algn="ctr" rtl="0">
              <a:spcBef>
                <a:spcPts val="0"/>
              </a:spcBef>
              <a:spcAft>
                <a:spcPts val="0"/>
              </a:spcAft>
              <a:buSzPts val="5600"/>
              <a:buNone/>
              <a:defRPr/>
            </a:lvl5pPr>
            <a:lvl6pPr lvl="5" algn="ctr" rtl="0">
              <a:spcBef>
                <a:spcPts val="0"/>
              </a:spcBef>
              <a:spcAft>
                <a:spcPts val="0"/>
              </a:spcAft>
              <a:buSzPts val="5600"/>
              <a:buNone/>
              <a:defRPr/>
            </a:lvl6pPr>
            <a:lvl7pPr lvl="6" algn="ctr" rtl="0">
              <a:spcBef>
                <a:spcPts val="0"/>
              </a:spcBef>
              <a:spcAft>
                <a:spcPts val="0"/>
              </a:spcAft>
              <a:buSzPts val="5600"/>
              <a:buNone/>
              <a:defRPr/>
            </a:lvl7pPr>
            <a:lvl8pPr lvl="7" algn="ctr" rtl="0">
              <a:spcBef>
                <a:spcPts val="0"/>
              </a:spcBef>
              <a:spcAft>
                <a:spcPts val="0"/>
              </a:spcAft>
              <a:buSzPts val="5600"/>
              <a:buNone/>
              <a:defRPr/>
            </a:lvl8pPr>
            <a:lvl9pPr lvl="8" algn="ctr" rtl="0">
              <a:spcBef>
                <a:spcPts val="0"/>
              </a:spcBef>
              <a:spcAft>
                <a:spcPts val="0"/>
              </a:spcAft>
              <a:buSzPts val="5600"/>
              <a:buNone/>
              <a:defRPr/>
            </a:lvl9pPr>
          </a:lstStyle>
          <a:p>
            <a:endParaRPr/>
          </a:p>
        </p:txBody>
      </p:sp>
      <p:sp>
        <p:nvSpPr>
          <p:cNvPr id="169" name="Google Shape;169;g64642ec44e_0_15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0"/>
        <p:cNvGrpSpPr/>
        <p:nvPr/>
      </p:nvGrpSpPr>
      <p:grpSpPr>
        <a:xfrm>
          <a:off x="0" y="0"/>
          <a:ext cx="0" cy="0"/>
          <a:chOff x="0" y="0"/>
          <a:chExt cx="0" cy="0"/>
        </a:xfrm>
      </p:grpSpPr>
      <p:sp>
        <p:nvSpPr>
          <p:cNvPr id="171" name="Google Shape;171;g64642ec44e_0_159"/>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g64642ec44e_0_159"/>
          <p:cNvSpPr txBox="1">
            <a:spLocks noGrp="1"/>
          </p:cNvSpPr>
          <p:nvPr>
            <p:ph type="title"/>
          </p:nvPr>
        </p:nvSpPr>
        <p:spPr>
          <a:xfrm>
            <a:off x="415600" y="421233"/>
            <a:ext cx="11360700" cy="1108500"/>
          </a:xfrm>
          <a:prstGeom prst="rect">
            <a:avLst/>
          </a:prstGeom>
        </p:spPr>
        <p:txBody>
          <a:bodyPr spcFirstLastPara="1" wrap="square" lIns="121900" tIns="121900" rIns="121900" bIns="121900" anchor="b"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173" name="Google Shape;173;g64642ec44e_0_159"/>
          <p:cNvSpPr txBox="1">
            <a:spLocks noGrp="1"/>
          </p:cNvSpPr>
          <p:nvPr>
            <p:ph type="body" idx="1"/>
          </p:nvPr>
        </p:nvSpPr>
        <p:spPr>
          <a:xfrm>
            <a:off x="415600" y="1633633"/>
            <a:ext cx="11360700" cy="44721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74" name="Google Shape;174;g64642ec44e_0_1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g64642ec44e_0_164"/>
          <p:cNvSpPr txBox="1">
            <a:spLocks noGrp="1"/>
          </p:cNvSpPr>
          <p:nvPr>
            <p:ph type="title"/>
          </p:nvPr>
        </p:nvSpPr>
        <p:spPr>
          <a:xfrm>
            <a:off x="415600" y="421233"/>
            <a:ext cx="11360700" cy="1108500"/>
          </a:xfrm>
          <a:prstGeom prst="rect">
            <a:avLst/>
          </a:prstGeom>
        </p:spPr>
        <p:txBody>
          <a:bodyPr spcFirstLastPara="1" wrap="square" lIns="121900" tIns="121900" rIns="121900" bIns="121900" anchor="b"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177" name="Google Shape;177;g64642ec44e_0_164"/>
          <p:cNvSpPr txBox="1">
            <a:spLocks noGrp="1"/>
          </p:cNvSpPr>
          <p:nvPr>
            <p:ph type="body" idx="1"/>
          </p:nvPr>
        </p:nvSpPr>
        <p:spPr>
          <a:xfrm>
            <a:off x="415600" y="1633633"/>
            <a:ext cx="5333100" cy="447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8" name="Google Shape;178;g64642ec44e_0_164"/>
          <p:cNvSpPr txBox="1">
            <a:spLocks noGrp="1"/>
          </p:cNvSpPr>
          <p:nvPr>
            <p:ph type="body" idx="2"/>
          </p:nvPr>
        </p:nvSpPr>
        <p:spPr>
          <a:xfrm>
            <a:off x="6443200" y="1633633"/>
            <a:ext cx="5333100" cy="447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79" name="Google Shape;179;g64642ec44e_0_1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g64642ec44e_0_169"/>
          <p:cNvSpPr txBox="1">
            <a:spLocks noGrp="1"/>
          </p:cNvSpPr>
          <p:nvPr>
            <p:ph type="title"/>
          </p:nvPr>
        </p:nvSpPr>
        <p:spPr>
          <a:xfrm>
            <a:off x="415600" y="421233"/>
            <a:ext cx="11360700" cy="1108500"/>
          </a:xfrm>
          <a:prstGeom prst="rect">
            <a:avLst/>
          </a:prstGeom>
        </p:spPr>
        <p:txBody>
          <a:bodyPr spcFirstLastPara="1" wrap="square" lIns="121900" tIns="121900" rIns="121900" bIns="121900" anchor="b" anchorCtr="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182" name="Google Shape;182;g64642ec44e_0_1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g64642ec44e_0_172"/>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85" name="Google Shape;185;g64642ec44e_0_172"/>
          <p:cNvSpPr txBox="1">
            <a:spLocks noGrp="1"/>
          </p:cNvSpPr>
          <p:nvPr>
            <p:ph type="body" idx="1"/>
          </p:nvPr>
        </p:nvSpPr>
        <p:spPr>
          <a:xfrm>
            <a:off x="415600" y="1865867"/>
            <a:ext cx="3744000" cy="3713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86" name="Google Shape;186;g64642ec44e_0_1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
        <p:cNvGrpSpPr/>
        <p:nvPr/>
      </p:nvGrpSpPr>
      <p:grpSpPr>
        <a:xfrm>
          <a:off x="0" y="0"/>
          <a:ext cx="0" cy="0"/>
          <a:chOff x="0" y="0"/>
          <a:chExt cx="0" cy="0"/>
        </a:xfrm>
      </p:grpSpPr>
      <p:sp>
        <p:nvSpPr>
          <p:cNvPr id="188" name="Google Shape;188;g64642ec44e_0_176"/>
          <p:cNvSpPr/>
          <p:nvPr/>
        </p:nvSpPr>
        <p:spPr>
          <a:xfrm>
            <a:off x="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9" name="Google Shape;189;g64642ec44e_0_176"/>
          <p:cNvSpPr txBox="1">
            <a:spLocks noGrp="1"/>
          </p:cNvSpPr>
          <p:nvPr>
            <p:ph type="title"/>
          </p:nvPr>
        </p:nvSpPr>
        <p:spPr>
          <a:xfrm>
            <a:off x="653667" y="600200"/>
            <a:ext cx="78384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90" name="Google Shape;190;g64642ec44e_0_1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1"/>
        <p:cNvGrpSpPr/>
        <p:nvPr/>
      </p:nvGrpSpPr>
      <p:grpSpPr>
        <a:xfrm>
          <a:off x="0" y="0"/>
          <a:ext cx="0" cy="0"/>
          <a:chOff x="0" y="0"/>
          <a:chExt cx="0" cy="0"/>
        </a:xfrm>
      </p:grpSpPr>
      <p:sp>
        <p:nvSpPr>
          <p:cNvPr id="192" name="Google Shape;192;g64642ec44e_0_180"/>
          <p:cNvSpPr/>
          <p:nvPr/>
        </p:nvSpPr>
        <p:spPr>
          <a:xfrm>
            <a:off x="6096000" y="-33"/>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93" name="Google Shape;193;g64642ec44e_0_18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94" name="Google Shape;194;g64642ec44e_0_180"/>
          <p:cNvSpPr txBox="1">
            <a:spLocks noGrp="1"/>
          </p:cNvSpPr>
          <p:nvPr>
            <p:ph type="title"/>
          </p:nvPr>
        </p:nvSpPr>
        <p:spPr>
          <a:xfrm>
            <a:off x="354000" y="1239033"/>
            <a:ext cx="5393700" cy="23817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lt2"/>
              </a:buClr>
              <a:buSzPts val="5600"/>
              <a:buNone/>
              <a:defRPr>
                <a:solidFill>
                  <a:schemeClr val="lt2"/>
                </a:solidFill>
              </a:defRPr>
            </a:lvl1pPr>
            <a:lvl2pPr lvl="1" algn="ctr" rtl="0">
              <a:spcBef>
                <a:spcPts val="0"/>
              </a:spcBef>
              <a:spcAft>
                <a:spcPts val="0"/>
              </a:spcAft>
              <a:buClr>
                <a:schemeClr val="lt2"/>
              </a:buClr>
              <a:buSzPts val="5600"/>
              <a:buNone/>
              <a:defRPr>
                <a:solidFill>
                  <a:schemeClr val="lt2"/>
                </a:solidFill>
              </a:defRPr>
            </a:lvl2pPr>
            <a:lvl3pPr lvl="2" algn="ctr" rtl="0">
              <a:spcBef>
                <a:spcPts val="0"/>
              </a:spcBef>
              <a:spcAft>
                <a:spcPts val="0"/>
              </a:spcAft>
              <a:buClr>
                <a:schemeClr val="lt2"/>
              </a:buClr>
              <a:buSzPts val="5600"/>
              <a:buNone/>
              <a:defRPr>
                <a:solidFill>
                  <a:schemeClr val="lt2"/>
                </a:solidFill>
              </a:defRPr>
            </a:lvl3pPr>
            <a:lvl4pPr lvl="3" algn="ctr" rtl="0">
              <a:spcBef>
                <a:spcPts val="0"/>
              </a:spcBef>
              <a:spcAft>
                <a:spcPts val="0"/>
              </a:spcAft>
              <a:buClr>
                <a:schemeClr val="lt2"/>
              </a:buClr>
              <a:buSzPts val="5600"/>
              <a:buNone/>
              <a:defRPr>
                <a:solidFill>
                  <a:schemeClr val="lt2"/>
                </a:solidFill>
              </a:defRPr>
            </a:lvl4pPr>
            <a:lvl5pPr lvl="4" algn="ctr" rtl="0">
              <a:spcBef>
                <a:spcPts val="0"/>
              </a:spcBef>
              <a:spcAft>
                <a:spcPts val="0"/>
              </a:spcAft>
              <a:buClr>
                <a:schemeClr val="lt2"/>
              </a:buClr>
              <a:buSzPts val="5600"/>
              <a:buNone/>
              <a:defRPr>
                <a:solidFill>
                  <a:schemeClr val="lt2"/>
                </a:solidFill>
              </a:defRPr>
            </a:lvl5pPr>
            <a:lvl6pPr lvl="5" algn="ctr" rtl="0">
              <a:spcBef>
                <a:spcPts val="0"/>
              </a:spcBef>
              <a:spcAft>
                <a:spcPts val="0"/>
              </a:spcAft>
              <a:buClr>
                <a:schemeClr val="lt2"/>
              </a:buClr>
              <a:buSzPts val="5600"/>
              <a:buNone/>
              <a:defRPr>
                <a:solidFill>
                  <a:schemeClr val="lt2"/>
                </a:solidFill>
              </a:defRPr>
            </a:lvl6pPr>
            <a:lvl7pPr lvl="6" algn="ctr" rtl="0">
              <a:spcBef>
                <a:spcPts val="0"/>
              </a:spcBef>
              <a:spcAft>
                <a:spcPts val="0"/>
              </a:spcAft>
              <a:buClr>
                <a:schemeClr val="lt2"/>
              </a:buClr>
              <a:buSzPts val="5600"/>
              <a:buNone/>
              <a:defRPr>
                <a:solidFill>
                  <a:schemeClr val="lt2"/>
                </a:solidFill>
              </a:defRPr>
            </a:lvl7pPr>
            <a:lvl8pPr lvl="7" algn="ctr" rtl="0">
              <a:spcBef>
                <a:spcPts val="0"/>
              </a:spcBef>
              <a:spcAft>
                <a:spcPts val="0"/>
              </a:spcAft>
              <a:buClr>
                <a:schemeClr val="lt2"/>
              </a:buClr>
              <a:buSzPts val="5600"/>
              <a:buNone/>
              <a:defRPr>
                <a:solidFill>
                  <a:schemeClr val="lt2"/>
                </a:solidFill>
              </a:defRPr>
            </a:lvl8pPr>
            <a:lvl9pPr lvl="8" algn="ctr" rtl="0">
              <a:spcBef>
                <a:spcPts val="0"/>
              </a:spcBef>
              <a:spcAft>
                <a:spcPts val="0"/>
              </a:spcAft>
              <a:buClr>
                <a:schemeClr val="lt2"/>
              </a:buClr>
              <a:buSzPts val="5600"/>
              <a:buNone/>
              <a:defRPr>
                <a:solidFill>
                  <a:schemeClr val="lt2"/>
                </a:solidFill>
              </a:defRPr>
            </a:lvl9pPr>
          </a:lstStyle>
          <a:p>
            <a:endParaRPr/>
          </a:p>
        </p:txBody>
      </p:sp>
      <p:sp>
        <p:nvSpPr>
          <p:cNvPr id="195" name="Google Shape;195;g64642ec44e_0_180"/>
          <p:cNvSpPr txBox="1">
            <a:spLocks noGrp="1"/>
          </p:cNvSpPr>
          <p:nvPr>
            <p:ph type="subTitle" idx="1"/>
          </p:nvPr>
        </p:nvSpPr>
        <p:spPr>
          <a:xfrm>
            <a:off x="354000" y="3692001"/>
            <a:ext cx="5393700" cy="20988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200"/>
              <a:buFont typeface="Economica"/>
              <a:buNone/>
              <a:defRPr sz="3200">
                <a:latin typeface="Economica"/>
                <a:ea typeface="Economica"/>
                <a:cs typeface="Economica"/>
                <a:sym typeface="Economica"/>
              </a:defRPr>
            </a:lvl1pPr>
            <a:lvl2pPr lvl="1" algn="ctr" rtl="0">
              <a:lnSpc>
                <a:spcPct val="100000"/>
              </a:lnSpc>
              <a:spcBef>
                <a:spcPts val="0"/>
              </a:spcBef>
              <a:spcAft>
                <a:spcPts val="0"/>
              </a:spcAft>
              <a:buSzPts val="3200"/>
              <a:buFont typeface="Economica"/>
              <a:buNone/>
              <a:defRPr sz="3200">
                <a:latin typeface="Economica"/>
                <a:ea typeface="Economica"/>
                <a:cs typeface="Economica"/>
                <a:sym typeface="Economica"/>
              </a:defRPr>
            </a:lvl2pPr>
            <a:lvl3pPr lvl="2" algn="ctr" rtl="0">
              <a:lnSpc>
                <a:spcPct val="100000"/>
              </a:lnSpc>
              <a:spcBef>
                <a:spcPts val="0"/>
              </a:spcBef>
              <a:spcAft>
                <a:spcPts val="0"/>
              </a:spcAft>
              <a:buSzPts val="3200"/>
              <a:buFont typeface="Economica"/>
              <a:buNone/>
              <a:defRPr sz="3200">
                <a:latin typeface="Economica"/>
                <a:ea typeface="Economica"/>
                <a:cs typeface="Economica"/>
                <a:sym typeface="Economica"/>
              </a:defRPr>
            </a:lvl3pPr>
            <a:lvl4pPr lvl="3" algn="ctr" rtl="0">
              <a:lnSpc>
                <a:spcPct val="100000"/>
              </a:lnSpc>
              <a:spcBef>
                <a:spcPts val="0"/>
              </a:spcBef>
              <a:spcAft>
                <a:spcPts val="0"/>
              </a:spcAft>
              <a:buSzPts val="3200"/>
              <a:buFont typeface="Economica"/>
              <a:buNone/>
              <a:defRPr sz="3200">
                <a:latin typeface="Economica"/>
                <a:ea typeface="Economica"/>
                <a:cs typeface="Economica"/>
                <a:sym typeface="Economica"/>
              </a:defRPr>
            </a:lvl4pPr>
            <a:lvl5pPr lvl="4" algn="ctr" rtl="0">
              <a:lnSpc>
                <a:spcPct val="100000"/>
              </a:lnSpc>
              <a:spcBef>
                <a:spcPts val="0"/>
              </a:spcBef>
              <a:spcAft>
                <a:spcPts val="0"/>
              </a:spcAft>
              <a:buSzPts val="3200"/>
              <a:buFont typeface="Economica"/>
              <a:buNone/>
              <a:defRPr sz="3200">
                <a:latin typeface="Economica"/>
                <a:ea typeface="Economica"/>
                <a:cs typeface="Economica"/>
                <a:sym typeface="Economica"/>
              </a:defRPr>
            </a:lvl5pPr>
            <a:lvl6pPr lvl="5" algn="ctr" rtl="0">
              <a:lnSpc>
                <a:spcPct val="100000"/>
              </a:lnSpc>
              <a:spcBef>
                <a:spcPts val="0"/>
              </a:spcBef>
              <a:spcAft>
                <a:spcPts val="0"/>
              </a:spcAft>
              <a:buSzPts val="3200"/>
              <a:buFont typeface="Economica"/>
              <a:buNone/>
              <a:defRPr sz="3200">
                <a:latin typeface="Economica"/>
                <a:ea typeface="Economica"/>
                <a:cs typeface="Economica"/>
                <a:sym typeface="Economica"/>
              </a:defRPr>
            </a:lvl6pPr>
            <a:lvl7pPr lvl="6" algn="ctr" rtl="0">
              <a:lnSpc>
                <a:spcPct val="100000"/>
              </a:lnSpc>
              <a:spcBef>
                <a:spcPts val="0"/>
              </a:spcBef>
              <a:spcAft>
                <a:spcPts val="0"/>
              </a:spcAft>
              <a:buSzPts val="3200"/>
              <a:buFont typeface="Economica"/>
              <a:buNone/>
              <a:defRPr sz="3200">
                <a:latin typeface="Economica"/>
                <a:ea typeface="Economica"/>
                <a:cs typeface="Economica"/>
                <a:sym typeface="Economica"/>
              </a:defRPr>
            </a:lvl7pPr>
            <a:lvl8pPr lvl="7" algn="ctr" rtl="0">
              <a:lnSpc>
                <a:spcPct val="100000"/>
              </a:lnSpc>
              <a:spcBef>
                <a:spcPts val="0"/>
              </a:spcBef>
              <a:spcAft>
                <a:spcPts val="0"/>
              </a:spcAft>
              <a:buSzPts val="3200"/>
              <a:buFont typeface="Economica"/>
              <a:buNone/>
              <a:defRPr sz="3200">
                <a:latin typeface="Economica"/>
                <a:ea typeface="Economica"/>
                <a:cs typeface="Economica"/>
                <a:sym typeface="Economica"/>
              </a:defRPr>
            </a:lvl8pPr>
            <a:lvl9pPr lvl="8" algn="ctr" rtl="0">
              <a:lnSpc>
                <a:spcPct val="100000"/>
              </a:lnSpc>
              <a:spcBef>
                <a:spcPts val="0"/>
              </a:spcBef>
              <a:spcAft>
                <a:spcPts val="0"/>
              </a:spcAft>
              <a:buSzPts val="3200"/>
              <a:buFont typeface="Economica"/>
              <a:buNone/>
              <a:defRPr sz="3200">
                <a:latin typeface="Economica"/>
                <a:ea typeface="Economica"/>
                <a:cs typeface="Economica"/>
                <a:sym typeface="Economica"/>
              </a:defRPr>
            </a:lvl9pPr>
          </a:lstStyle>
          <a:p>
            <a:endParaRPr/>
          </a:p>
        </p:txBody>
      </p:sp>
      <p:sp>
        <p:nvSpPr>
          <p:cNvPr id="196" name="Google Shape;196;g64642ec44e_0_18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Clr>
                <a:schemeClr val="lt1"/>
              </a:buClr>
              <a:buSzPts val="2400"/>
              <a:buChar char="●"/>
              <a:defRPr>
                <a:solidFill>
                  <a:schemeClr val="lt1"/>
                </a:solidFill>
              </a:defRPr>
            </a:lvl1pPr>
            <a:lvl2pPr marL="914400" lvl="1" indent="-349250" rtl="0">
              <a:spcBef>
                <a:spcPts val="2100"/>
              </a:spcBef>
              <a:spcAft>
                <a:spcPts val="0"/>
              </a:spcAft>
              <a:buClr>
                <a:schemeClr val="lt1"/>
              </a:buClr>
              <a:buSzPts val="1900"/>
              <a:buChar char="○"/>
              <a:defRPr>
                <a:solidFill>
                  <a:schemeClr val="lt1"/>
                </a:solidFill>
              </a:defRPr>
            </a:lvl2pPr>
            <a:lvl3pPr marL="1371600" lvl="2" indent="-349250" rtl="0">
              <a:spcBef>
                <a:spcPts val="2100"/>
              </a:spcBef>
              <a:spcAft>
                <a:spcPts val="0"/>
              </a:spcAft>
              <a:buClr>
                <a:schemeClr val="lt1"/>
              </a:buClr>
              <a:buSzPts val="1900"/>
              <a:buChar char="■"/>
              <a:defRPr>
                <a:solidFill>
                  <a:schemeClr val="lt1"/>
                </a:solidFill>
              </a:defRPr>
            </a:lvl3pPr>
            <a:lvl4pPr marL="1828800" lvl="3" indent="-349250" rtl="0">
              <a:spcBef>
                <a:spcPts val="2100"/>
              </a:spcBef>
              <a:spcAft>
                <a:spcPts val="0"/>
              </a:spcAft>
              <a:buClr>
                <a:schemeClr val="lt1"/>
              </a:buClr>
              <a:buSzPts val="1900"/>
              <a:buChar char="●"/>
              <a:defRPr>
                <a:solidFill>
                  <a:schemeClr val="lt1"/>
                </a:solidFill>
              </a:defRPr>
            </a:lvl4pPr>
            <a:lvl5pPr marL="2286000" lvl="4" indent="-349250" rtl="0">
              <a:spcBef>
                <a:spcPts val="2100"/>
              </a:spcBef>
              <a:spcAft>
                <a:spcPts val="0"/>
              </a:spcAft>
              <a:buClr>
                <a:schemeClr val="lt1"/>
              </a:buClr>
              <a:buSzPts val="1900"/>
              <a:buChar char="○"/>
              <a:defRPr>
                <a:solidFill>
                  <a:schemeClr val="lt1"/>
                </a:solidFill>
              </a:defRPr>
            </a:lvl5pPr>
            <a:lvl6pPr marL="2743200" lvl="5" indent="-349250" rtl="0">
              <a:spcBef>
                <a:spcPts val="2100"/>
              </a:spcBef>
              <a:spcAft>
                <a:spcPts val="0"/>
              </a:spcAft>
              <a:buClr>
                <a:schemeClr val="lt1"/>
              </a:buClr>
              <a:buSzPts val="1900"/>
              <a:buChar char="■"/>
              <a:defRPr>
                <a:solidFill>
                  <a:schemeClr val="lt1"/>
                </a:solidFill>
              </a:defRPr>
            </a:lvl6pPr>
            <a:lvl7pPr marL="3200400" lvl="6" indent="-349250" rtl="0">
              <a:spcBef>
                <a:spcPts val="2100"/>
              </a:spcBef>
              <a:spcAft>
                <a:spcPts val="0"/>
              </a:spcAft>
              <a:buClr>
                <a:schemeClr val="lt1"/>
              </a:buClr>
              <a:buSzPts val="1900"/>
              <a:buChar char="●"/>
              <a:defRPr>
                <a:solidFill>
                  <a:schemeClr val="lt1"/>
                </a:solidFill>
              </a:defRPr>
            </a:lvl7pPr>
            <a:lvl8pPr marL="3657600" lvl="7" indent="-349250" rtl="0">
              <a:spcBef>
                <a:spcPts val="2100"/>
              </a:spcBef>
              <a:spcAft>
                <a:spcPts val="0"/>
              </a:spcAft>
              <a:buClr>
                <a:schemeClr val="lt1"/>
              </a:buClr>
              <a:buSzPts val="1900"/>
              <a:buChar char="○"/>
              <a:defRPr>
                <a:solidFill>
                  <a:schemeClr val="lt1"/>
                </a:solidFill>
              </a:defRPr>
            </a:lvl8pPr>
            <a:lvl9pPr marL="4114800" lvl="8" indent="-349250" rtl="0">
              <a:spcBef>
                <a:spcPts val="2100"/>
              </a:spcBef>
              <a:spcAft>
                <a:spcPts val="2100"/>
              </a:spcAft>
              <a:buClr>
                <a:schemeClr val="lt1"/>
              </a:buClr>
              <a:buSzPts val="1900"/>
              <a:buChar char="■"/>
              <a:defRPr>
                <a:solidFill>
                  <a:schemeClr val="lt1"/>
                </a:solidFill>
              </a:defRPr>
            </a:lvl9pPr>
          </a:lstStyle>
          <a:p>
            <a:endParaRPr/>
          </a:p>
        </p:txBody>
      </p:sp>
      <p:sp>
        <p:nvSpPr>
          <p:cNvPr id="197" name="Google Shape;197;g64642ec44e_0_18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8"/>
        <p:cNvGrpSpPr/>
        <p:nvPr/>
      </p:nvGrpSpPr>
      <p:grpSpPr>
        <a:xfrm>
          <a:off x="0" y="0"/>
          <a:ext cx="0" cy="0"/>
          <a:chOff x="0" y="0"/>
          <a:chExt cx="0" cy="0"/>
        </a:xfrm>
      </p:grpSpPr>
      <p:sp>
        <p:nvSpPr>
          <p:cNvPr id="199" name="Google Shape;199;g64642ec44e_0_187"/>
          <p:cNvSpPr txBox="1">
            <a:spLocks noGrp="1"/>
          </p:cNvSpPr>
          <p:nvPr>
            <p:ph type="body" idx="1"/>
          </p:nvPr>
        </p:nvSpPr>
        <p:spPr>
          <a:xfrm>
            <a:off x="426000" y="5625233"/>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3200"/>
              <a:buFont typeface="Economica"/>
              <a:buNone/>
              <a:defRPr sz="3200">
                <a:latin typeface="Economica"/>
                <a:ea typeface="Economica"/>
                <a:cs typeface="Economica"/>
                <a:sym typeface="Economica"/>
              </a:defRPr>
            </a:lvl1pPr>
          </a:lstStyle>
          <a:p>
            <a:endParaRPr/>
          </a:p>
        </p:txBody>
      </p:sp>
      <p:sp>
        <p:nvSpPr>
          <p:cNvPr id="200" name="Google Shape;200;g64642ec44e_0_1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155"/>
        <p:cNvGrpSpPr/>
        <p:nvPr/>
      </p:nvGrpSpPr>
      <p:grpSpPr>
        <a:xfrm>
          <a:off x="0" y="0"/>
          <a:ext cx="0" cy="0"/>
          <a:chOff x="0" y="0"/>
          <a:chExt cx="0" cy="0"/>
        </a:xfrm>
      </p:grpSpPr>
      <p:sp>
        <p:nvSpPr>
          <p:cNvPr id="156" name="Google Shape;156;g64642ec44e_0_144"/>
          <p:cNvSpPr txBox="1">
            <a:spLocks noGrp="1"/>
          </p:cNvSpPr>
          <p:nvPr>
            <p:ph type="title"/>
          </p:nvPr>
        </p:nvSpPr>
        <p:spPr>
          <a:xfrm>
            <a:off x="415600" y="421233"/>
            <a:ext cx="11360700" cy="11085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1pPr>
            <a:lvl2pPr lvl="1"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2pPr>
            <a:lvl3pPr lvl="2"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3pPr>
            <a:lvl4pPr lvl="3"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4pPr>
            <a:lvl5pPr lvl="4"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5pPr>
            <a:lvl6pPr lvl="5"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6pPr>
            <a:lvl7pPr lvl="6"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7pPr>
            <a:lvl8pPr lvl="7"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8pPr>
            <a:lvl9pPr lvl="8" rtl="0">
              <a:spcBef>
                <a:spcPts val="0"/>
              </a:spcBef>
              <a:spcAft>
                <a:spcPts val="0"/>
              </a:spcAft>
              <a:buClr>
                <a:schemeClr val="dk1"/>
              </a:buClr>
              <a:buSzPts val="5600"/>
              <a:buFont typeface="Economica"/>
              <a:buNone/>
              <a:defRPr sz="5600">
                <a:solidFill>
                  <a:schemeClr val="dk1"/>
                </a:solidFill>
                <a:latin typeface="Economica"/>
                <a:ea typeface="Economica"/>
                <a:cs typeface="Economica"/>
                <a:sym typeface="Economica"/>
              </a:defRPr>
            </a:lvl9pPr>
          </a:lstStyle>
          <a:p>
            <a:endParaRPr/>
          </a:p>
        </p:txBody>
      </p:sp>
      <p:sp>
        <p:nvSpPr>
          <p:cNvPr id="157" name="Google Shape;157;g64642ec44e_0_144"/>
          <p:cNvSpPr txBox="1">
            <a:spLocks noGrp="1"/>
          </p:cNvSpPr>
          <p:nvPr>
            <p:ph type="body" idx="1"/>
          </p:nvPr>
        </p:nvSpPr>
        <p:spPr>
          <a:xfrm>
            <a:off x="415600" y="1633633"/>
            <a:ext cx="11360700" cy="44721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1pPr>
            <a:lvl2pPr marL="914400" lvl="1"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2pPr>
            <a:lvl3pPr marL="1371600" lvl="2"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3pPr>
            <a:lvl4pPr marL="1828800" lvl="3"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4pPr>
            <a:lvl5pPr marL="2286000" lvl="4"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5pPr>
            <a:lvl6pPr marL="2743200" lvl="5"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6pPr>
            <a:lvl7pPr marL="3200400" lvl="6"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7pPr>
            <a:lvl8pPr marL="3657600" lvl="7" indent="-349250" rtl="0">
              <a:lnSpc>
                <a:spcPct val="115000"/>
              </a:lnSpc>
              <a:spcBef>
                <a:spcPts val="2100"/>
              </a:spcBef>
              <a:spcAft>
                <a:spcPts val="0"/>
              </a:spcAft>
              <a:buClr>
                <a:schemeClr val="dk1"/>
              </a:buClr>
              <a:buSzPts val="1900"/>
              <a:buFont typeface="Open Sans"/>
              <a:buChar char="○"/>
              <a:defRPr sz="1900">
                <a:solidFill>
                  <a:schemeClr val="dk1"/>
                </a:solidFill>
                <a:latin typeface="Open Sans"/>
                <a:ea typeface="Open Sans"/>
                <a:cs typeface="Open Sans"/>
                <a:sym typeface="Open Sans"/>
              </a:defRPr>
            </a:lvl8pPr>
            <a:lvl9pPr marL="4114800" lvl="8" indent="-349250" rtl="0">
              <a:lnSpc>
                <a:spcPct val="115000"/>
              </a:lnSpc>
              <a:spcBef>
                <a:spcPts val="2100"/>
              </a:spcBef>
              <a:spcAft>
                <a:spcPts val="2100"/>
              </a:spcAft>
              <a:buClr>
                <a:schemeClr val="dk1"/>
              </a:buClr>
              <a:buSzPts val="1900"/>
              <a:buFont typeface="Open Sans"/>
              <a:buChar char="■"/>
              <a:defRPr sz="1900">
                <a:solidFill>
                  <a:schemeClr val="dk1"/>
                </a:solidFill>
                <a:latin typeface="Open Sans"/>
                <a:ea typeface="Open Sans"/>
                <a:cs typeface="Open Sans"/>
                <a:sym typeface="Open Sans"/>
              </a:defRPr>
            </a:lvl9pPr>
          </a:lstStyle>
          <a:p>
            <a:endParaRPr/>
          </a:p>
        </p:txBody>
      </p:sp>
      <p:sp>
        <p:nvSpPr>
          <p:cNvPr id="158" name="Google Shape;158;g64642ec44e_0_14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Economica"/>
                <a:ea typeface="Economica"/>
                <a:cs typeface="Economica"/>
                <a:sym typeface="Economica"/>
              </a:defRPr>
            </a:lvl1pPr>
            <a:lvl2pPr lvl="1" algn="r" rtl="0">
              <a:buNone/>
              <a:defRPr sz="1300">
                <a:solidFill>
                  <a:schemeClr val="dk1"/>
                </a:solidFill>
                <a:latin typeface="Economica"/>
                <a:ea typeface="Economica"/>
                <a:cs typeface="Economica"/>
                <a:sym typeface="Economica"/>
              </a:defRPr>
            </a:lvl2pPr>
            <a:lvl3pPr lvl="2" algn="r" rtl="0">
              <a:buNone/>
              <a:defRPr sz="1300">
                <a:solidFill>
                  <a:schemeClr val="dk1"/>
                </a:solidFill>
                <a:latin typeface="Economica"/>
                <a:ea typeface="Economica"/>
                <a:cs typeface="Economica"/>
                <a:sym typeface="Economica"/>
              </a:defRPr>
            </a:lvl3pPr>
            <a:lvl4pPr lvl="3" algn="r" rtl="0">
              <a:buNone/>
              <a:defRPr sz="1300">
                <a:solidFill>
                  <a:schemeClr val="dk1"/>
                </a:solidFill>
                <a:latin typeface="Economica"/>
                <a:ea typeface="Economica"/>
                <a:cs typeface="Economica"/>
                <a:sym typeface="Economica"/>
              </a:defRPr>
            </a:lvl4pPr>
            <a:lvl5pPr lvl="4" algn="r" rtl="0">
              <a:buNone/>
              <a:defRPr sz="1300">
                <a:solidFill>
                  <a:schemeClr val="dk1"/>
                </a:solidFill>
                <a:latin typeface="Economica"/>
                <a:ea typeface="Economica"/>
                <a:cs typeface="Economica"/>
                <a:sym typeface="Economica"/>
              </a:defRPr>
            </a:lvl5pPr>
            <a:lvl6pPr lvl="5" algn="r" rtl="0">
              <a:buNone/>
              <a:defRPr sz="1300">
                <a:solidFill>
                  <a:schemeClr val="dk1"/>
                </a:solidFill>
                <a:latin typeface="Economica"/>
                <a:ea typeface="Economica"/>
                <a:cs typeface="Economica"/>
                <a:sym typeface="Economica"/>
              </a:defRPr>
            </a:lvl6pPr>
            <a:lvl7pPr lvl="6" algn="r" rtl="0">
              <a:buNone/>
              <a:defRPr sz="1300">
                <a:solidFill>
                  <a:schemeClr val="dk1"/>
                </a:solidFill>
                <a:latin typeface="Economica"/>
                <a:ea typeface="Economica"/>
                <a:cs typeface="Economica"/>
                <a:sym typeface="Economica"/>
              </a:defRPr>
            </a:lvl7pPr>
            <a:lvl8pPr lvl="7" algn="r" rtl="0">
              <a:buNone/>
              <a:defRPr sz="1300">
                <a:solidFill>
                  <a:schemeClr val="dk1"/>
                </a:solidFill>
                <a:latin typeface="Economica"/>
                <a:ea typeface="Economica"/>
                <a:cs typeface="Economica"/>
                <a:sym typeface="Economica"/>
              </a:defRPr>
            </a:lvl8pPr>
            <a:lvl9pPr lvl="8" algn="r" rtl="0">
              <a:buNone/>
              <a:defRPr sz="13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32" name="Google Shape;271;g64642ec44e_0_0">
            <a:extLst>
              <a:ext uri="{FF2B5EF4-FFF2-40B4-BE49-F238E27FC236}">
                <a16:creationId xmlns:a16="http://schemas.microsoft.com/office/drawing/2014/main" id="{21D2B241-F9B3-4CA1-868A-2A3689C268CF}"/>
              </a:ext>
            </a:extLst>
          </p:cNvPr>
          <p:cNvPicPr preferRelativeResize="0"/>
          <p:nvPr/>
        </p:nvPicPr>
        <p:blipFill rotWithShape="1">
          <a:blip r:embed="rId3">
            <a:alphaModFix/>
          </a:blip>
          <a:srcRect r="44507" b="29686"/>
          <a:stretch/>
        </p:blipFill>
        <p:spPr>
          <a:xfrm flipH="1">
            <a:off x="0" y="-2"/>
            <a:ext cx="6765634" cy="6858002"/>
          </a:xfrm>
          <a:prstGeom prst="rect">
            <a:avLst/>
          </a:prstGeom>
          <a:noFill/>
          <a:ln>
            <a:noFill/>
          </a:ln>
        </p:spPr>
      </p:pic>
      <p:pic>
        <p:nvPicPr>
          <p:cNvPr id="21" name="Picture 20" descr="A star filled sky&#10;&#10;Description automatically generated">
            <a:extLst>
              <a:ext uri="{FF2B5EF4-FFF2-40B4-BE49-F238E27FC236}">
                <a16:creationId xmlns:a16="http://schemas.microsoft.com/office/drawing/2014/main" id="{2C20D6E6-8A1E-427C-A3DC-41A911758A65}"/>
              </a:ext>
            </a:extLst>
          </p:cNvPr>
          <p:cNvPicPr>
            <a:picLocks noChangeAspect="1"/>
          </p:cNvPicPr>
          <p:nvPr/>
        </p:nvPicPr>
        <p:blipFill rotWithShape="1">
          <a:blip r:embed="rId4"/>
          <a:srcRect l="7031" r="13845"/>
          <a:stretch/>
        </p:blipFill>
        <p:spPr>
          <a:xfrm>
            <a:off x="6765638" y="0"/>
            <a:ext cx="5426359" cy="6858000"/>
          </a:xfrm>
          <a:prstGeom prst="rect">
            <a:avLst/>
          </a:prstGeom>
        </p:spPr>
      </p:pic>
      <p:sp>
        <p:nvSpPr>
          <p:cNvPr id="272" name="Google Shape;272;g64642ec44e_0_0"/>
          <p:cNvSpPr/>
          <p:nvPr/>
        </p:nvSpPr>
        <p:spPr>
          <a:xfrm>
            <a:off x="0" y="1953000"/>
            <a:ext cx="6765634" cy="29520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200"/>
          </a:p>
        </p:txBody>
      </p:sp>
      <p:sp>
        <p:nvSpPr>
          <p:cNvPr id="20" name="TextBox 19">
            <a:extLst>
              <a:ext uri="{FF2B5EF4-FFF2-40B4-BE49-F238E27FC236}">
                <a16:creationId xmlns:a16="http://schemas.microsoft.com/office/drawing/2014/main" id="{4384DB2E-6106-4AFA-AA38-B1A3F6A3E686}"/>
              </a:ext>
            </a:extLst>
          </p:cNvPr>
          <p:cNvSpPr txBox="1"/>
          <p:nvPr/>
        </p:nvSpPr>
        <p:spPr>
          <a:xfrm>
            <a:off x="10296929" y="6460739"/>
            <a:ext cx="1895071" cy="276999"/>
          </a:xfrm>
          <a:prstGeom prst="rect">
            <a:avLst/>
          </a:prstGeom>
          <a:noFill/>
        </p:spPr>
        <p:txBody>
          <a:bodyPr wrap="none" rtlCol="0">
            <a:spAutoFit/>
          </a:bodyPr>
          <a:lstStyle/>
          <a:p>
            <a:r>
              <a:rPr lang="en-US" sz="1200" b="1" dirty="0">
                <a:solidFill>
                  <a:schemeClr val="bg1"/>
                </a:solidFill>
                <a:latin typeface="Cambria Math" panose="02040503050406030204" pitchFamily="18" charset="0"/>
                <a:ea typeface="Cambria Math" panose="02040503050406030204" pitchFamily="18" charset="0"/>
                <a:cs typeface="Aparajita" panose="020B0502040204020203" pitchFamily="18" charset="0"/>
              </a:rPr>
              <a:t>Artist Rendition SN 1987A</a:t>
            </a:r>
          </a:p>
        </p:txBody>
      </p:sp>
      <p:sp>
        <p:nvSpPr>
          <p:cNvPr id="273" name="Google Shape;273;g64642ec44e_0_0"/>
          <p:cNvSpPr txBox="1">
            <a:spLocks noGrp="1"/>
          </p:cNvSpPr>
          <p:nvPr>
            <p:ph type="body" idx="4294967295"/>
          </p:nvPr>
        </p:nvSpPr>
        <p:spPr>
          <a:xfrm>
            <a:off x="0" y="2196027"/>
            <a:ext cx="11719035" cy="1748100"/>
          </a:xfrm>
          <a:prstGeom prst="rect">
            <a:avLst/>
          </a:prstGeom>
        </p:spPr>
        <p:txBody>
          <a:bodyPr spcFirstLastPara="1" wrap="square" lIns="121900" tIns="121900" rIns="121900" bIns="121900" anchor="ctr" anchorCtr="0">
            <a:noAutofit/>
          </a:bodyPr>
          <a:lstStyle/>
          <a:p>
            <a:pPr marL="0" lvl="0" indent="0">
              <a:buNone/>
            </a:pPr>
            <a:r>
              <a:rPr lang="en-US" sz="3000" b="1" dirty="0">
                <a:solidFill>
                  <a:schemeClr val="lt1"/>
                </a:solidFill>
                <a:latin typeface="Playfair Display"/>
                <a:ea typeface="Playfair Display"/>
                <a:cs typeface="Playfair Display"/>
                <a:sym typeface="Playfair Display"/>
              </a:rPr>
              <a:t>Calibration of Laser Interferometer </a:t>
            </a:r>
          </a:p>
          <a:p>
            <a:pPr marL="0" lvl="0" indent="0">
              <a:buNone/>
            </a:pPr>
            <a:r>
              <a:rPr lang="en-US" sz="3000" b="1" dirty="0">
                <a:solidFill>
                  <a:schemeClr val="lt1"/>
                </a:solidFill>
                <a:latin typeface="Playfair Display"/>
                <a:ea typeface="Playfair Display"/>
                <a:cs typeface="Playfair Display"/>
                <a:sym typeface="Playfair Display"/>
              </a:rPr>
              <a:t>Data for Core Collapse Supernovae</a:t>
            </a:r>
            <a:endParaRPr sz="3000" b="1" dirty="0">
              <a:solidFill>
                <a:schemeClr val="lt1"/>
              </a:solidFill>
              <a:latin typeface="Playfair Display"/>
              <a:ea typeface="Playfair Display"/>
              <a:cs typeface="Playfair Display"/>
              <a:sym typeface="Playfair Display"/>
            </a:endParaRPr>
          </a:p>
        </p:txBody>
      </p:sp>
      <p:cxnSp>
        <p:nvCxnSpPr>
          <p:cNvPr id="275" name="Google Shape;275;g64642ec44e_0_0"/>
          <p:cNvCxnSpPr>
            <a:cxnSpLocks/>
          </p:cNvCxnSpPr>
          <p:nvPr/>
        </p:nvCxnSpPr>
        <p:spPr>
          <a:xfrm>
            <a:off x="94593" y="3813891"/>
            <a:ext cx="6421821" cy="0"/>
          </a:xfrm>
          <a:prstGeom prst="straightConnector1">
            <a:avLst/>
          </a:prstGeom>
          <a:noFill/>
          <a:ln w="28575" cap="flat" cmpd="sng">
            <a:solidFill>
              <a:schemeClr val="lt2"/>
            </a:solidFill>
            <a:prstDash val="solid"/>
            <a:round/>
            <a:headEnd type="none" w="med" len="med"/>
            <a:tailEnd type="none" w="med" len="med"/>
          </a:ln>
        </p:spPr>
      </p:cxnSp>
      <p:sp>
        <p:nvSpPr>
          <p:cNvPr id="5" name="Rectangle 4">
            <a:extLst>
              <a:ext uri="{FF2B5EF4-FFF2-40B4-BE49-F238E27FC236}">
                <a16:creationId xmlns:a16="http://schemas.microsoft.com/office/drawing/2014/main" id="{74C46654-E1A1-4061-8E88-248421AFCEFC}"/>
              </a:ext>
            </a:extLst>
          </p:cNvPr>
          <p:cNvSpPr/>
          <p:nvPr/>
        </p:nvSpPr>
        <p:spPr>
          <a:xfrm>
            <a:off x="236482" y="3944127"/>
            <a:ext cx="8051910" cy="340158"/>
          </a:xfrm>
          <a:prstGeom prst="rect">
            <a:avLst/>
          </a:prstGeom>
        </p:spPr>
        <p:txBody>
          <a:bodyPr wrap="square">
            <a:spAutoFit/>
          </a:bodyPr>
          <a:lstStyle/>
          <a:p>
            <a:pPr>
              <a:lnSpc>
                <a:spcPct val="150000"/>
              </a:lnSpc>
            </a:pPr>
            <a:r>
              <a:rPr lang="it-IT" sz="1200" dirty="0">
                <a:solidFill>
                  <a:schemeClr val="lt1"/>
                </a:solidFill>
                <a:latin typeface="Merriweather" panose="020B0604020202020204" charset="0"/>
                <a:ea typeface="Merriweather"/>
                <a:cs typeface="Merriweather"/>
                <a:sym typeface="Merriweather"/>
              </a:rPr>
              <a:t>Collaborators: B. Ratto, M. Zanolin, Gaberiele Vedovato, J. Kissel, M. Szczepańczyk</a:t>
            </a:r>
            <a:endParaRPr lang="it-IT" sz="1200" dirty="0">
              <a:latin typeface="Merriweather" panose="020B0604020202020204" charset="0"/>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88F62B85-5B42-4B2D-A411-8DDFDA403469}"/>
              </a:ext>
            </a:extLst>
          </p:cNvPr>
          <p:cNvPicPr>
            <a:picLocks noChangeAspect="1"/>
          </p:cNvPicPr>
          <p:nvPr/>
        </p:nvPicPr>
        <p:blipFill rotWithShape="1">
          <a:blip r:embed="rId3"/>
          <a:srcRect r="1486"/>
          <a:stretch/>
        </p:blipFill>
        <p:spPr>
          <a:xfrm>
            <a:off x="90561" y="2003929"/>
            <a:ext cx="12010875" cy="3319288"/>
          </a:xfrm>
          <a:prstGeom prst="rect">
            <a:avLst/>
          </a:prstGeom>
        </p:spPr>
      </p:pic>
      <p:sp>
        <p:nvSpPr>
          <p:cNvPr id="4" name="TextBox 3">
            <a:extLst>
              <a:ext uri="{FF2B5EF4-FFF2-40B4-BE49-F238E27FC236}">
                <a16:creationId xmlns:a16="http://schemas.microsoft.com/office/drawing/2014/main" id="{00A0D2CC-FB88-480F-A6D7-ABA1820EC393}"/>
              </a:ext>
            </a:extLst>
          </p:cNvPr>
          <p:cNvSpPr txBox="1"/>
          <p:nvPr/>
        </p:nvSpPr>
        <p:spPr>
          <a:xfrm>
            <a:off x="1612256" y="5584392"/>
            <a:ext cx="8967486" cy="584775"/>
          </a:xfrm>
          <a:prstGeom prst="rect">
            <a:avLst/>
          </a:prstGeom>
          <a:noFill/>
        </p:spPr>
        <p:txBody>
          <a:bodyPr wrap="square" rtlCol="0">
            <a:spAutoFit/>
          </a:bodyPr>
          <a:lstStyle/>
          <a:p>
            <a:pPr algn="ctr"/>
            <a:r>
              <a:rPr lang="en-US" sz="1600" dirty="0">
                <a:latin typeface="Cambria Math" panose="02040503050406030204" pitchFamily="18" charset="0"/>
                <a:ea typeface="Cambria Math" panose="02040503050406030204" pitchFamily="18" charset="0"/>
                <a:cs typeface="Times New Roman" panose="02020603050405020304" pitchFamily="18" charset="0"/>
              </a:rPr>
              <a:t>A newly developed cWB plugin allows for frequency and detector dependent calibration errors to be injected into simulated waveforms. Preliminary results from using this plugin can be seen above. </a:t>
            </a:r>
          </a:p>
        </p:txBody>
      </p:sp>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Preliminary Results </a:t>
            </a:r>
          </a:p>
        </p:txBody>
      </p:sp>
      <p:sp>
        <p:nvSpPr>
          <p:cNvPr id="10" name="Google Shape;367;g64724d1e24_0_16">
            <a:extLst>
              <a:ext uri="{FF2B5EF4-FFF2-40B4-BE49-F238E27FC236}">
                <a16:creationId xmlns:a16="http://schemas.microsoft.com/office/drawing/2014/main" id="{176721EE-760D-40C9-9422-25B65ED82C44}"/>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271541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488731" y="128700"/>
            <a:ext cx="11193517"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Appropriate Phase/Amplitude Errors</a:t>
            </a:r>
          </a:p>
        </p:txBody>
      </p:sp>
      <p:sp>
        <p:nvSpPr>
          <p:cNvPr id="10" name="Google Shape;367;g64724d1e24_0_16">
            <a:extLst>
              <a:ext uri="{FF2B5EF4-FFF2-40B4-BE49-F238E27FC236}">
                <a16:creationId xmlns:a16="http://schemas.microsoft.com/office/drawing/2014/main" id="{176721EE-760D-40C9-9422-25B65ED82C44}"/>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pic>
        <p:nvPicPr>
          <p:cNvPr id="5" name="Picture 4" descr="Chart&#10;&#10;Description automatically generated">
            <a:extLst>
              <a:ext uri="{FF2B5EF4-FFF2-40B4-BE49-F238E27FC236}">
                <a16:creationId xmlns:a16="http://schemas.microsoft.com/office/drawing/2014/main" id="{92EF0CA2-C513-4C56-9D63-496DA1959FEA}"/>
              </a:ext>
            </a:extLst>
          </p:cNvPr>
          <p:cNvPicPr>
            <a:picLocks noChangeAspect="1"/>
          </p:cNvPicPr>
          <p:nvPr/>
        </p:nvPicPr>
        <p:blipFill>
          <a:blip r:embed="rId3"/>
          <a:stretch>
            <a:fillRect/>
          </a:stretch>
        </p:blipFill>
        <p:spPr>
          <a:xfrm>
            <a:off x="2704635" y="1437671"/>
            <a:ext cx="7144979" cy="5093566"/>
          </a:xfrm>
          <a:prstGeom prst="rect">
            <a:avLst/>
          </a:prstGeom>
        </p:spPr>
      </p:pic>
    </p:spTree>
    <p:extLst>
      <p:ext uri="{BB962C8B-B14F-4D97-AF65-F5344CB8AC3E}">
        <p14:creationId xmlns:p14="http://schemas.microsoft.com/office/powerpoint/2010/main" val="281982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488731" y="128700"/>
            <a:ext cx="11193517"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Appropriate Phase/Amplitude Errors</a:t>
            </a:r>
          </a:p>
        </p:txBody>
      </p:sp>
      <p:sp>
        <p:nvSpPr>
          <p:cNvPr id="10" name="Google Shape;367;g64724d1e24_0_16">
            <a:extLst>
              <a:ext uri="{FF2B5EF4-FFF2-40B4-BE49-F238E27FC236}">
                <a16:creationId xmlns:a16="http://schemas.microsoft.com/office/drawing/2014/main" id="{176721EE-760D-40C9-9422-25B65ED82C44}"/>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pic>
        <p:nvPicPr>
          <p:cNvPr id="6" name="Picture 5" descr="Graphical user interface&#10;&#10;Description automatically generated">
            <a:extLst>
              <a:ext uri="{FF2B5EF4-FFF2-40B4-BE49-F238E27FC236}">
                <a16:creationId xmlns:a16="http://schemas.microsoft.com/office/drawing/2014/main" id="{6B67FCFC-7AA4-46EC-A72E-F4DD6E079D40}"/>
              </a:ext>
            </a:extLst>
          </p:cNvPr>
          <p:cNvPicPr>
            <a:picLocks noChangeAspect="1"/>
          </p:cNvPicPr>
          <p:nvPr/>
        </p:nvPicPr>
        <p:blipFill>
          <a:blip r:embed="rId3"/>
          <a:stretch>
            <a:fillRect/>
          </a:stretch>
        </p:blipFill>
        <p:spPr>
          <a:xfrm>
            <a:off x="2265520" y="1298464"/>
            <a:ext cx="7639938" cy="5527935"/>
          </a:xfrm>
          <a:prstGeom prst="rect">
            <a:avLst/>
          </a:prstGeom>
        </p:spPr>
      </p:pic>
    </p:spTree>
    <p:extLst>
      <p:ext uri="{BB962C8B-B14F-4D97-AF65-F5344CB8AC3E}">
        <p14:creationId xmlns:p14="http://schemas.microsoft.com/office/powerpoint/2010/main" val="172341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488731" y="128700"/>
            <a:ext cx="11193517"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Appropriate Phase/Amplitude Errors</a:t>
            </a:r>
          </a:p>
        </p:txBody>
      </p:sp>
      <p:sp>
        <p:nvSpPr>
          <p:cNvPr id="10" name="Google Shape;367;g64724d1e24_0_16">
            <a:extLst>
              <a:ext uri="{FF2B5EF4-FFF2-40B4-BE49-F238E27FC236}">
                <a16:creationId xmlns:a16="http://schemas.microsoft.com/office/drawing/2014/main" id="{176721EE-760D-40C9-9422-25B65ED82C44}"/>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pic>
        <p:nvPicPr>
          <p:cNvPr id="3" name="Picture 2" descr="Chart&#10;&#10;Description automatically generated">
            <a:extLst>
              <a:ext uri="{FF2B5EF4-FFF2-40B4-BE49-F238E27FC236}">
                <a16:creationId xmlns:a16="http://schemas.microsoft.com/office/drawing/2014/main" id="{55939B69-9769-4EAB-931F-0614CD43ED25}"/>
              </a:ext>
            </a:extLst>
          </p:cNvPr>
          <p:cNvPicPr>
            <a:picLocks noChangeAspect="1"/>
          </p:cNvPicPr>
          <p:nvPr/>
        </p:nvPicPr>
        <p:blipFill>
          <a:blip r:embed="rId3"/>
          <a:stretch>
            <a:fillRect/>
          </a:stretch>
        </p:blipFill>
        <p:spPr>
          <a:xfrm>
            <a:off x="2328147" y="1316802"/>
            <a:ext cx="7514683" cy="5454698"/>
          </a:xfrm>
          <a:prstGeom prst="rect">
            <a:avLst/>
          </a:prstGeom>
        </p:spPr>
      </p:pic>
    </p:spTree>
    <p:extLst>
      <p:ext uri="{BB962C8B-B14F-4D97-AF65-F5344CB8AC3E}">
        <p14:creationId xmlns:p14="http://schemas.microsoft.com/office/powerpoint/2010/main" val="193717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488731" y="128700"/>
            <a:ext cx="11193517"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Appropriate Phase/Amplitude Errors</a:t>
            </a:r>
          </a:p>
        </p:txBody>
      </p:sp>
      <p:sp>
        <p:nvSpPr>
          <p:cNvPr id="10" name="Google Shape;367;g64724d1e24_0_16">
            <a:extLst>
              <a:ext uri="{FF2B5EF4-FFF2-40B4-BE49-F238E27FC236}">
                <a16:creationId xmlns:a16="http://schemas.microsoft.com/office/drawing/2014/main" id="{176721EE-760D-40C9-9422-25B65ED82C44}"/>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pic>
        <p:nvPicPr>
          <p:cNvPr id="3" name="Picture 2" descr="Chart&#10;&#10;Description automatically generated">
            <a:extLst>
              <a:ext uri="{FF2B5EF4-FFF2-40B4-BE49-F238E27FC236}">
                <a16:creationId xmlns:a16="http://schemas.microsoft.com/office/drawing/2014/main" id="{4178837D-764B-4E1D-A89E-FE26786B4062}"/>
              </a:ext>
            </a:extLst>
          </p:cNvPr>
          <p:cNvPicPr>
            <a:picLocks noChangeAspect="1"/>
          </p:cNvPicPr>
          <p:nvPr/>
        </p:nvPicPr>
        <p:blipFill>
          <a:blip r:embed="rId3"/>
          <a:stretch>
            <a:fillRect/>
          </a:stretch>
        </p:blipFill>
        <p:spPr>
          <a:xfrm>
            <a:off x="2372579" y="1314902"/>
            <a:ext cx="7446842" cy="5502593"/>
          </a:xfrm>
          <a:prstGeom prst="rect">
            <a:avLst/>
          </a:prstGeom>
        </p:spPr>
      </p:pic>
    </p:spTree>
    <p:extLst>
      <p:ext uri="{BB962C8B-B14F-4D97-AF65-F5344CB8AC3E}">
        <p14:creationId xmlns:p14="http://schemas.microsoft.com/office/powerpoint/2010/main" val="109351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7" name="Google Shape;374;g64724d1e24_0_31">
            <a:extLst>
              <a:ext uri="{FF2B5EF4-FFF2-40B4-BE49-F238E27FC236}">
                <a16:creationId xmlns:a16="http://schemas.microsoft.com/office/drawing/2014/main" id="{FA1E9EA6-5A56-49EF-B12D-33010F443968}"/>
              </a:ext>
            </a:extLst>
          </p:cNvPr>
          <p:cNvSpPr txBox="1"/>
          <p:nvPr/>
        </p:nvSpPr>
        <p:spPr>
          <a:xfrm>
            <a:off x="0" y="5253402"/>
            <a:ext cx="6250848" cy="1477969"/>
          </a:xfrm>
          <a:prstGeom prst="rect">
            <a:avLst/>
          </a:prstGeom>
          <a:noFill/>
          <a:ln>
            <a:noFill/>
          </a:ln>
        </p:spPr>
        <p:txBody>
          <a:bodyPr spcFirstLastPara="1" wrap="square" lIns="121900" tIns="121900" rIns="121900" bIns="121900" anchor="t" anchorCtr="0">
            <a:noAutofit/>
          </a:bodyPr>
          <a:lstStyle/>
          <a:p>
            <a:pPr algn="ctr">
              <a:spcAft>
                <a:spcPts val="1600"/>
              </a:spcAft>
            </a:pPr>
            <a:r>
              <a:rPr lang="fr-FR" sz="1800" dirty="0">
                <a:solidFill>
                  <a:srgbClr val="434343"/>
                </a:solidFill>
                <a:latin typeface="Cambria Math" panose="02040503050406030204" pitchFamily="18" charset="0"/>
                <a:ea typeface="Cambria Math" panose="02040503050406030204" pitchFamily="18" charset="0"/>
              </a:rPr>
              <a:t>Contact information:</a:t>
            </a:r>
            <a:endParaRPr lang="fr-FR" sz="1800" dirty="0">
              <a:latin typeface="Cambria Math" panose="02040503050406030204" pitchFamily="18" charset="0"/>
              <a:ea typeface="Cambria Math" panose="02040503050406030204" pitchFamily="18" charset="0"/>
            </a:endParaRPr>
          </a:p>
          <a:p>
            <a:pPr algn="ctr">
              <a:spcAft>
                <a:spcPts val="1600"/>
              </a:spcAft>
            </a:pPr>
            <a:r>
              <a:rPr lang="fr-FR" sz="1800" dirty="0">
                <a:solidFill>
                  <a:srgbClr val="434343"/>
                </a:solidFill>
                <a:latin typeface="Cambria Math" panose="02040503050406030204" pitchFamily="18" charset="0"/>
                <a:ea typeface="Cambria Math" panose="02040503050406030204" pitchFamily="18" charset="0"/>
              </a:rPr>
              <a:t>Brad Ratto</a:t>
            </a:r>
            <a:endParaRPr lang="fr-FR" sz="1800" dirty="0">
              <a:latin typeface="Cambria Math" panose="02040503050406030204" pitchFamily="18" charset="0"/>
              <a:ea typeface="Cambria Math" panose="02040503050406030204" pitchFamily="18" charset="0"/>
            </a:endParaRPr>
          </a:p>
          <a:p>
            <a:pPr algn="ctr">
              <a:spcAft>
                <a:spcPts val="1600"/>
              </a:spcAft>
            </a:pPr>
            <a:r>
              <a:rPr lang="fr-FR" sz="1800" dirty="0">
                <a:solidFill>
                  <a:srgbClr val="434343"/>
                </a:solidFill>
                <a:latin typeface="Cambria Math" panose="02040503050406030204" pitchFamily="18" charset="0"/>
                <a:ea typeface="Cambria Math" panose="02040503050406030204" pitchFamily="18" charset="0"/>
              </a:rPr>
              <a:t>rattob@my.erau.edu</a:t>
            </a:r>
            <a:endParaRPr lang="fr-FR" sz="1800" dirty="0">
              <a:latin typeface="Cambria Math" panose="02040503050406030204" pitchFamily="18" charset="0"/>
              <a:ea typeface="Cambria Math" panose="02040503050406030204" pitchFamily="18" charset="0"/>
            </a:endParaRPr>
          </a:p>
          <a:p>
            <a:br>
              <a:rPr lang="fr-FR" sz="1800" dirty="0">
                <a:latin typeface="Cambria Math" panose="02040503050406030204" pitchFamily="18" charset="0"/>
                <a:ea typeface="Cambria Math" panose="02040503050406030204" pitchFamily="18" charset="0"/>
              </a:rPr>
            </a:br>
            <a:endParaRPr sz="1800" dirty="0">
              <a:solidFill>
                <a:schemeClr val="dk1"/>
              </a:solidFill>
              <a:latin typeface="Cambria Math" panose="02040503050406030204" pitchFamily="18" charset="0"/>
              <a:ea typeface="Cambria Math" panose="02040503050406030204" pitchFamily="18" charset="0"/>
              <a:cs typeface="Cambria Math"/>
              <a:sym typeface="Cambria Math"/>
            </a:endParaRPr>
          </a:p>
        </p:txBody>
      </p:sp>
      <p:pic>
        <p:nvPicPr>
          <p:cNvPr id="6" name="Picture 5">
            <a:extLst>
              <a:ext uri="{FF2B5EF4-FFF2-40B4-BE49-F238E27FC236}">
                <a16:creationId xmlns:a16="http://schemas.microsoft.com/office/drawing/2014/main" id="{980B1B4A-2766-403E-8136-E944CB6C139F}"/>
              </a:ext>
            </a:extLst>
          </p:cNvPr>
          <p:cNvPicPr>
            <a:picLocks noChangeAspect="1"/>
          </p:cNvPicPr>
          <p:nvPr/>
        </p:nvPicPr>
        <p:blipFill rotWithShape="1">
          <a:blip r:embed="rId3"/>
          <a:srcRect l="10303"/>
          <a:stretch/>
        </p:blipFill>
        <p:spPr>
          <a:xfrm>
            <a:off x="6250848" y="0"/>
            <a:ext cx="5941152" cy="6858000"/>
          </a:xfrm>
          <a:prstGeom prst="rect">
            <a:avLst/>
          </a:prstGeom>
        </p:spPr>
      </p:pic>
      <p:sp>
        <p:nvSpPr>
          <p:cNvPr id="13" name="Google Shape;421;g64724d1e24_0_72">
            <a:extLst>
              <a:ext uri="{FF2B5EF4-FFF2-40B4-BE49-F238E27FC236}">
                <a16:creationId xmlns:a16="http://schemas.microsoft.com/office/drawing/2014/main" id="{6072AAB3-19FB-4793-9E8C-D21B50D91FD9}"/>
              </a:ext>
            </a:extLst>
          </p:cNvPr>
          <p:cNvSpPr txBox="1">
            <a:spLocks/>
          </p:cNvSpPr>
          <p:nvPr/>
        </p:nvSpPr>
        <p:spPr>
          <a:xfrm>
            <a:off x="0" y="4251102"/>
            <a:ext cx="6250847" cy="10023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tx1">
                    <a:lumMod val="75000"/>
                    <a:lumOff val="25000"/>
                  </a:schemeClr>
                </a:solidFill>
                <a:latin typeface="Playfair Display"/>
                <a:ea typeface="Playfair Display"/>
                <a:cs typeface="Playfair Display"/>
                <a:sym typeface="Playfair Display"/>
              </a:rPr>
              <a:t>Questions? </a:t>
            </a:r>
          </a:p>
        </p:txBody>
      </p:sp>
      <p:sp>
        <p:nvSpPr>
          <p:cNvPr id="2" name="Rectangle 1">
            <a:extLst>
              <a:ext uri="{FF2B5EF4-FFF2-40B4-BE49-F238E27FC236}">
                <a16:creationId xmlns:a16="http://schemas.microsoft.com/office/drawing/2014/main" id="{17AE9D93-D26A-4934-AA1B-37EDD6C9177F}"/>
              </a:ext>
            </a:extLst>
          </p:cNvPr>
          <p:cNvSpPr/>
          <p:nvPr/>
        </p:nvSpPr>
        <p:spPr>
          <a:xfrm>
            <a:off x="343511" y="1473983"/>
            <a:ext cx="5563824" cy="1976503"/>
          </a:xfrm>
          <a:prstGeom prst="rect">
            <a:avLst/>
          </a:prstGeom>
        </p:spPr>
        <p:txBody>
          <a:bodyPr wrap="square">
            <a:spAutoFit/>
          </a:bodyPr>
          <a:lstStyle/>
          <a:p>
            <a:pPr algn="ctr">
              <a:lnSpc>
                <a:spcPct val="115000"/>
              </a:lnSpc>
              <a:buClr>
                <a:schemeClr val="dk1"/>
              </a:buClr>
              <a:buSzPts val="1500"/>
            </a:pPr>
            <a:r>
              <a:rPr lang="en-US" sz="1800" dirty="0">
                <a:solidFill>
                  <a:schemeClr val="dk1"/>
                </a:solidFill>
                <a:latin typeface="Cambria Math"/>
                <a:ea typeface="Cambria Math"/>
                <a:cs typeface="Cambria Math"/>
                <a:sym typeface="Cambria Math"/>
              </a:rPr>
              <a:t>Identify an appropriate set of realistic phase and calibration errors</a:t>
            </a:r>
          </a:p>
          <a:p>
            <a:pPr algn="ctr">
              <a:lnSpc>
                <a:spcPct val="115000"/>
              </a:lnSpc>
              <a:buClr>
                <a:schemeClr val="dk1"/>
              </a:buClr>
              <a:buSzPts val="1500"/>
            </a:pPr>
            <a:endParaRPr lang="en-US" sz="1800" dirty="0">
              <a:solidFill>
                <a:schemeClr val="dk1"/>
              </a:solidFill>
              <a:latin typeface="Cambria Math"/>
              <a:ea typeface="Cambria Math"/>
              <a:cs typeface="Cambria Math"/>
              <a:sym typeface="Cambria Math"/>
            </a:endParaRPr>
          </a:p>
          <a:p>
            <a:pPr algn="ctr">
              <a:lnSpc>
                <a:spcPct val="115000"/>
              </a:lnSpc>
              <a:buClr>
                <a:schemeClr val="dk1"/>
              </a:buClr>
              <a:buSzPts val="1500"/>
            </a:pPr>
            <a:r>
              <a:rPr lang="en-US" sz="1800" dirty="0">
                <a:solidFill>
                  <a:schemeClr val="dk1"/>
                </a:solidFill>
                <a:latin typeface="Cambria Math"/>
                <a:ea typeface="Cambria Math"/>
                <a:cs typeface="Cambria Math"/>
                <a:sym typeface="Cambria Math"/>
              </a:rPr>
              <a:t>Investigate the impact on the reconstruction of astrophysical parameters including possible violations within General Relativity</a:t>
            </a:r>
          </a:p>
        </p:txBody>
      </p:sp>
      <p:sp>
        <p:nvSpPr>
          <p:cNvPr id="8" name="TextBox 7">
            <a:extLst>
              <a:ext uri="{FF2B5EF4-FFF2-40B4-BE49-F238E27FC236}">
                <a16:creationId xmlns:a16="http://schemas.microsoft.com/office/drawing/2014/main" id="{C9C68C9B-6E1F-4FF6-B3B1-962406DF5670}"/>
              </a:ext>
            </a:extLst>
          </p:cNvPr>
          <p:cNvSpPr txBox="1"/>
          <p:nvPr/>
        </p:nvSpPr>
        <p:spPr>
          <a:xfrm>
            <a:off x="11367735" y="0"/>
            <a:ext cx="824265" cy="276999"/>
          </a:xfrm>
          <a:prstGeom prst="rect">
            <a:avLst/>
          </a:prstGeom>
          <a:noFill/>
        </p:spPr>
        <p:txBody>
          <a:bodyPr wrap="none" rtlCol="0">
            <a:spAutoFit/>
          </a:bodyPr>
          <a:lstStyle/>
          <a:p>
            <a:r>
              <a:rPr lang="en-US" sz="1200" b="1" dirty="0">
                <a:solidFill>
                  <a:schemeClr val="bg1"/>
                </a:solidFill>
                <a:latin typeface="Cambria Math" panose="02040503050406030204" pitchFamily="18" charset="0"/>
                <a:ea typeface="Cambria Math" panose="02040503050406030204" pitchFamily="18" charset="0"/>
                <a:cs typeface="Aparajita" panose="020B0502040204020203" pitchFamily="18" charset="0"/>
              </a:rPr>
              <a:t>SN 1987A</a:t>
            </a:r>
          </a:p>
        </p:txBody>
      </p:sp>
      <p:sp>
        <p:nvSpPr>
          <p:cNvPr id="10" name="Google Shape;421;g64724d1e24_0_72">
            <a:extLst>
              <a:ext uri="{FF2B5EF4-FFF2-40B4-BE49-F238E27FC236}">
                <a16:creationId xmlns:a16="http://schemas.microsoft.com/office/drawing/2014/main" id="{A23A4CBE-1118-45D7-9384-5B1AB89648E4}"/>
              </a:ext>
            </a:extLst>
          </p:cNvPr>
          <p:cNvSpPr txBox="1">
            <a:spLocks/>
          </p:cNvSpPr>
          <p:nvPr/>
        </p:nvSpPr>
        <p:spPr>
          <a:xfrm>
            <a:off x="-2" y="276999"/>
            <a:ext cx="6250849" cy="10023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tx1">
                    <a:lumMod val="75000"/>
                    <a:lumOff val="25000"/>
                  </a:schemeClr>
                </a:solidFill>
                <a:latin typeface="Playfair Display"/>
                <a:ea typeface="Playfair Display"/>
                <a:cs typeface="Playfair Display"/>
                <a:sym typeface="Playfair Display"/>
              </a:rPr>
              <a:t>Next Steps</a:t>
            </a:r>
          </a:p>
        </p:txBody>
      </p:sp>
    </p:spTree>
    <p:extLst>
      <p:ext uri="{BB962C8B-B14F-4D97-AF65-F5344CB8AC3E}">
        <p14:creationId xmlns:p14="http://schemas.microsoft.com/office/powerpoint/2010/main" val="241871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g64642ec44e_0_0"/>
          <p:cNvPicPr preferRelativeResize="0"/>
          <p:nvPr/>
        </p:nvPicPr>
        <p:blipFill rotWithShape="1">
          <a:blip r:embed="rId3">
            <a:alphaModFix/>
          </a:blip>
          <a:srcRect b="29686"/>
          <a:stretch/>
        </p:blipFill>
        <p:spPr>
          <a:xfrm>
            <a:off x="0" y="0"/>
            <a:ext cx="12192000" cy="6858002"/>
          </a:xfrm>
          <a:prstGeom prst="rect">
            <a:avLst/>
          </a:prstGeom>
          <a:noFill/>
          <a:ln>
            <a:noFill/>
          </a:ln>
        </p:spPr>
      </p:pic>
      <p:sp>
        <p:nvSpPr>
          <p:cNvPr id="8" name="Google Shape;272;g64642ec44e_0_0">
            <a:extLst>
              <a:ext uri="{FF2B5EF4-FFF2-40B4-BE49-F238E27FC236}">
                <a16:creationId xmlns:a16="http://schemas.microsoft.com/office/drawing/2014/main" id="{4ED50336-21BF-49B2-99CB-82714B168A6A}"/>
              </a:ext>
            </a:extLst>
          </p:cNvPr>
          <p:cNvSpPr/>
          <p:nvPr/>
        </p:nvSpPr>
        <p:spPr>
          <a:xfrm>
            <a:off x="0" y="1962211"/>
            <a:ext cx="12192000" cy="29520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0" name="Google Shape;275;g64642ec44e_0_0">
            <a:extLst>
              <a:ext uri="{FF2B5EF4-FFF2-40B4-BE49-F238E27FC236}">
                <a16:creationId xmlns:a16="http://schemas.microsoft.com/office/drawing/2014/main" id="{B6860DE8-9DD5-489C-B866-DB883B197F1B}"/>
              </a:ext>
            </a:extLst>
          </p:cNvPr>
          <p:cNvCxnSpPr>
            <a:cxnSpLocks/>
          </p:cNvCxnSpPr>
          <p:nvPr/>
        </p:nvCxnSpPr>
        <p:spPr>
          <a:xfrm>
            <a:off x="709842" y="3887464"/>
            <a:ext cx="7435674" cy="0"/>
          </a:xfrm>
          <a:prstGeom prst="straightConnector1">
            <a:avLst/>
          </a:prstGeom>
          <a:noFill/>
          <a:ln w="28575" cap="flat" cmpd="sng">
            <a:solidFill>
              <a:schemeClr val="lt2"/>
            </a:solidFill>
            <a:prstDash val="solid"/>
            <a:round/>
            <a:headEnd type="none" w="med" len="med"/>
            <a:tailEnd type="none" w="med" len="med"/>
          </a:ln>
        </p:spPr>
      </p:cxnSp>
      <p:sp>
        <p:nvSpPr>
          <p:cNvPr id="13" name="Google Shape;273;g64642ec44e_0_0">
            <a:extLst>
              <a:ext uri="{FF2B5EF4-FFF2-40B4-BE49-F238E27FC236}">
                <a16:creationId xmlns:a16="http://schemas.microsoft.com/office/drawing/2014/main" id="{0DC2F8D2-D3BC-4A4E-B5AA-E71300353BFF}"/>
              </a:ext>
            </a:extLst>
          </p:cNvPr>
          <p:cNvSpPr txBox="1">
            <a:spLocks/>
          </p:cNvSpPr>
          <p:nvPr/>
        </p:nvSpPr>
        <p:spPr>
          <a:xfrm>
            <a:off x="670034" y="2774730"/>
            <a:ext cx="6970988" cy="11127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pen Sans"/>
              <a:buChar char="●"/>
              <a:defRPr sz="2400" b="0" i="0" u="none" strike="noStrike" cap="none">
                <a:solidFill>
                  <a:schemeClr val="dk1"/>
                </a:solidFill>
                <a:latin typeface="Open Sans"/>
                <a:ea typeface="Open Sans"/>
                <a:cs typeface="Open Sans"/>
                <a:sym typeface="Open Sans"/>
              </a:defRPr>
            </a:lvl1pPr>
            <a:lvl2pPr marL="914400" marR="0" lvl="1"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2pPr>
            <a:lvl3pPr marL="1371600" marR="0" lvl="2"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3pPr>
            <a:lvl4pPr marL="1828800" marR="0" lvl="3"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4pPr>
            <a:lvl5pPr marL="2286000" marR="0" lvl="4"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5pPr>
            <a:lvl6pPr marL="2743200" marR="0" lvl="5"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6pPr>
            <a:lvl7pPr marL="3200400" marR="0" lvl="6"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7pPr>
            <a:lvl8pPr marL="3657600" marR="0" lvl="7" indent="-349250" algn="l" rtl="0">
              <a:lnSpc>
                <a:spcPct val="115000"/>
              </a:lnSpc>
              <a:spcBef>
                <a:spcPts val="2100"/>
              </a:spcBef>
              <a:spcAft>
                <a:spcPts val="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8pPr>
            <a:lvl9pPr marL="4114800" marR="0" lvl="8" indent="-349250" algn="l" rtl="0">
              <a:lnSpc>
                <a:spcPct val="115000"/>
              </a:lnSpc>
              <a:spcBef>
                <a:spcPts val="2100"/>
              </a:spcBef>
              <a:spcAft>
                <a:spcPts val="2100"/>
              </a:spcAft>
              <a:buClr>
                <a:schemeClr val="dk1"/>
              </a:buClr>
              <a:buSzPts val="1900"/>
              <a:buFont typeface="Open Sans"/>
              <a:buChar char="■"/>
              <a:defRPr sz="1900" b="0" i="0" u="none" strike="noStrike" cap="none">
                <a:solidFill>
                  <a:schemeClr val="dk1"/>
                </a:solidFill>
                <a:latin typeface="Open Sans"/>
                <a:ea typeface="Open Sans"/>
                <a:cs typeface="Open Sans"/>
                <a:sym typeface="Open Sans"/>
              </a:defRPr>
            </a:lvl9pPr>
          </a:lstStyle>
          <a:p>
            <a:pPr marL="0" indent="0">
              <a:buFont typeface="Open Sans"/>
              <a:buNone/>
            </a:pPr>
            <a:r>
              <a:rPr lang="en-US" sz="3000" b="1" dirty="0">
                <a:solidFill>
                  <a:schemeClr val="lt1"/>
                </a:solidFill>
                <a:latin typeface="Playfair Display"/>
                <a:ea typeface="Playfair Display"/>
                <a:cs typeface="Playfair Display"/>
                <a:sym typeface="Playfair Display"/>
              </a:rPr>
              <a:t>Backup Slides</a:t>
            </a:r>
          </a:p>
        </p:txBody>
      </p:sp>
    </p:spTree>
    <p:extLst>
      <p:ext uri="{BB962C8B-B14F-4D97-AF65-F5344CB8AC3E}">
        <p14:creationId xmlns:p14="http://schemas.microsoft.com/office/powerpoint/2010/main" val="3729694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7" name="Google Shape;365;g64724d1e24_0_16">
            <a:extLst>
              <a:ext uri="{FF2B5EF4-FFF2-40B4-BE49-F238E27FC236}">
                <a16:creationId xmlns:a16="http://schemas.microsoft.com/office/drawing/2014/main" id="{DCAB8C0F-847B-40A6-BFA8-44999FB9E637}"/>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366;g64724d1e24_0_16">
            <a:extLst>
              <a:ext uri="{FF2B5EF4-FFF2-40B4-BE49-F238E27FC236}">
                <a16:creationId xmlns:a16="http://schemas.microsoft.com/office/drawing/2014/main" id="{DF55D54F-ED01-4E01-B529-E11934672E6B}"/>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References</a:t>
            </a:r>
          </a:p>
        </p:txBody>
      </p:sp>
      <p:sp>
        <p:nvSpPr>
          <p:cNvPr id="5" name="Rectangle 4">
            <a:extLst>
              <a:ext uri="{FF2B5EF4-FFF2-40B4-BE49-F238E27FC236}">
                <a16:creationId xmlns:a16="http://schemas.microsoft.com/office/drawing/2014/main" id="{EDEE162F-249F-4B5D-B7D1-CEF20974C3B7}"/>
              </a:ext>
            </a:extLst>
          </p:cNvPr>
          <p:cNvSpPr/>
          <p:nvPr/>
        </p:nvSpPr>
        <p:spPr>
          <a:xfrm>
            <a:off x="1144523" y="2904665"/>
            <a:ext cx="7642124" cy="584775"/>
          </a:xfrm>
          <a:prstGeom prst="rect">
            <a:avLst/>
          </a:prstGeom>
        </p:spPr>
        <p:txBody>
          <a:bodyPr wrap="square">
            <a:spAutoFit/>
          </a:bodyPr>
          <a:lstStyle/>
          <a:p>
            <a:r>
              <a:rPr lang="en-US" sz="1600" dirty="0">
                <a:latin typeface="Cambria Math" panose="02040503050406030204" pitchFamily="18" charset="0"/>
                <a:ea typeface="Cambria Math" panose="02040503050406030204" pitchFamily="18" charset="0"/>
              </a:rPr>
              <a:t>Ling Sun. (2020). </a:t>
            </a:r>
            <a:r>
              <a:rPr lang="en-US" sz="1600" i="1" dirty="0">
                <a:latin typeface="Cambria Math" panose="02040503050406030204" pitchFamily="18" charset="0"/>
                <a:ea typeface="Cambria Math" panose="02040503050406030204" pitchFamily="18" charset="0"/>
              </a:rPr>
              <a:t>Characterization of systematic error in advanced LIGO calibration</a:t>
            </a:r>
            <a:r>
              <a:rPr lang="en-US" sz="1600" dirty="0">
                <a:latin typeface="Cambria Math" panose="02040503050406030204" pitchFamily="18" charset="0"/>
                <a:ea typeface="Cambria Math" panose="02040503050406030204" pitchFamily="18" charset="0"/>
              </a:rPr>
              <a:t>. 	Retrieved from https://arxiv.org/abs/2005.02531</a:t>
            </a:r>
            <a:endParaRPr lang="en-US"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35C5666-6A16-4539-A4D5-2367CDF644E2}"/>
              </a:ext>
            </a:extLst>
          </p:cNvPr>
          <p:cNvSpPr/>
          <p:nvPr/>
        </p:nvSpPr>
        <p:spPr>
          <a:xfrm>
            <a:off x="1144522" y="3809275"/>
            <a:ext cx="10101545" cy="584775"/>
          </a:xfrm>
          <a:prstGeom prst="rect">
            <a:avLst/>
          </a:prstGeom>
        </p:spPr>
        <p:txBody>
          <a:bodyPr wrap="square">
            <a:spAutoFit/>
          </a:bodyPr>
          <a:lstStyle/>
          <a:p>
            <a:r>
              <a:rPr lang="en-US" sz="1600" dirty="0">
                <a:latin typeface="Cambria Math" panose="02040503050406030204" pitchFamily="18" charset="0"/>
                <a:ea typeface="Cambria Math" panose="02040503050406030204" pitchFamily="18" charset="0"/>
              </a:rPr>
              <a:t>Varun Srivastava. (2019). </a:t>
            </a:r>
            <a:r>
              <a:rPr lang="en-US" sz="1600" i="1" dirty="0">
                <a:latin typeface="Cambria Math" panose="02040503050406030204" pitchFamily="18" charset="0"/>
                <a:ea typeface="Cambria Math" panose="02040503050406030204" pitchFamily="18" charset="0"/>
              </a:rPr>
              <a:t>Detection prospects of core-collapse supernovae with supernova-optimized third-	generation gravitational-wave detectors. </a:t>
            </a:r>
            <a:r>
              <a:rPr lang="en-US" sz="1600" dirty="0">
                <a:latin typeface="Cambria Math" panose="02040503050406030204" pitchFamily="18" charset="0"/>
                <a:ea typeface="Cambria Math" panose="02040503050406030204" pitchFamily="18" charset="0"/>
              </a:rPr>
              <a:t>Physical Review D, 100(4)</a:t>
            </a:r>
            <a:endParaRPr lang="en-US" dirty="0">
              <a:latin typeface="Cambria Math" panose="02040503050406030204" pitchFamily="18" charset="0"/>
              <a:ea typeface="Cambria Math" panose="02040503050406030204" pitchFamily="18" charset="0"/>
            </a:endParaRPr>
          </a:p>
        </p:txBody>
      </p:sp>
      <p:sp>
        <p:nvSpPr>
          <p:cNvPr id="11" name="Rectangle 10">
            <a:extLst>
              <a:ext uri="{FF2B5EF4-FFF2-40B4-BE49-F238E27FC236}">
                <a16:creationId xmlns:a16="http://schemas.microsoft.com/office/drawing/2014/main" id="{D315129F-F3AB-4DC4-A0B1-4469237FD11E}"/>
              </a:ext>
            </a:extLst>
          </p:cNvPr>
          <p:cNvSpPr/>
          <p:nvPr/>
        </p:nvSpPr>
        <p:spPr>
          <a:xfrm>
            <a:off x="1144521" y="2000055"/>
            <a:ext cx="10101545" cy="584775"/>
          </a:xfrm>
          <a:prstGeom prst="rect">
            <a:avLst/>
          </a:prstGeom>
        </p:spPr>
        <p:txBody>
          <a:bodyPr wrap="square">
            <a:spAutoFit/>
          </a:bodyPr>
          <a:lstStyle/>
          <a:p>
            <a:r>
              <a:rPr lang="en-US" sz="1600" dirty="0">
                <a:latin typeface="Cambria Math" panose="02040503050406030204" pitchFamily="18" charset="0"/>
                <a:ea typeface="Cambria Math" panose="02040503050406030204" pitchFamily="18" charset="0"/>
              </a:rPr>
              <a:t>B.P. Abbott. (2017). </a:t>
            </a:r>
            <a:r>
              <a:rPr lang="en-US" sz="1600" i="1" dirty="0">
                <a:latin typeface="Cambria Math" panose="02040503050406030204" pitchFamily="18" charset="0"/>
                <a:ea typeface="Cambria Math" panose="02040503050406030204" pitchFamily="18" charset="0"/>
              </a:rPr>
              <a:t>Observation of gravitational waves from a binary neutron star </a:t>
            </a:r>
            <a:r>
              <a:rPr lang="en-US" sz="1600" i="1" dirty="0" err="1">
                <a:latin typeface="Cambria Math" panose="02040503050406030204" pitchFamily="18" charset="0"/>
                <a:ea typeface="Cambria Math" panose="02040503050406030204" pitchFamily="18" charset="0"/>
              </a:rPr>
              <a:t>inspiral</a:t>
            </a:r>
            <a:r>
              <a:rPr lang="en-US" sz="1600" i="1" dirty="0">
                <a:latin typeface="Cambria Math" panose="02040503050406030204" pitchFamily="18" charset="0"/>
                <a:ea typeface="Cambria Math" panose="02040503050406030204" pitchFamily="18" charset="0"/>
              </a:rPr>
              <a:t>. </a:t>
            </a:r>
          </a:p>
          <a:p>
            <a:r>
              <a:rPr lang="en-US" sz="1600" i="1" dirty="0">
                <a:latin typeface="Cambria Math" panose="02040503050406030204" pitchFamily="18" charset="0"/>
                <a:ea typeface="Cambria Math" panose="02040503050406030204" pitchFamily="18" charset="0"/>
              </a:rPr>
              <a:t>	</a:t>
            </a:r>
            <a:r>
              <a:rPr lang="en-US" sz="1600" dirty="0">
                <a:latin typeface="Cambria Math" panose="02040503050406030204" pitchFamily="18" charset="0"/>
                <a:ea typeface="Cambria Math" panose="02040503050406030204" pitchFamily="18" charset="0"/>
              </a:rPr>
              <a:t>Phys. Rev. Lett., 119:161101</a:t>
            </a:r>
            <a:endParaRPr lang="en-US" dirty="0">
              <a:latin typeface="Cambria Math" panose="02040503050406030204" pitchFamily="18" charset="0"/>
              <a:ea typeface="Cambria Math" panose="02040503050406030204" pitchFamily="18" charset="0"/>
            </a:endParaRPr>
          </a:p>
        </p:txBody>
      </p:sp>
      <p:sp>
        <p:nvSpPr>
          <p:cNvPr id="12" name="Google Shape;367;g64724d1e24_0_16">
            <a:extLst>
              <a:ext uri="{FF2B5EF4-FFF2-40B4-BE49-F238E27FC236}">
                <a16:creationId xmlns:a16="http://schemas.microsoft.com/office/drawing/2014/main" id="{2855B03F-D486-4B70-96A0-5373F617BE15}"/>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99809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4724d1e24_0_87"/>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g64724d1e24_0_87"/>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Binary Neutron Star Merger</a:t>
            </a:r>
            <a:endParaRPr sz="4000" b="1" dirty="0">
              <a:solidFill>
                <a:schemeClr val="lt1"/>
              </a:solidFill>
              <a:latin typeface="Playfair Display"/>
              <a:ea typeface="Playfair Display"/>
              <a:cs typeface="Playfair Display"/>
              <a:sym typeface="Playfair Display"/>
            </a:endParaRPr>
          </a:p>
        </p:txBody>
      </p:sp>
      <p:pic>
        <p:nvPicPr>
          <p:cNvPr id="3" name="Picture 2" descr="Chart&#10;&#10;Description automatically generated">
            <a:extLst>
              <a:ext uri="{FF2B5EF4-FFF2-40B4-BE49-F238E27FC236}">
                <a16:creationId xmlns:a16="http://schemas.microsoft.com/office/drawing/2014/main" id="{D7ED6172-0C29-4775-BDAB-90B9BB59FA4D}"/>
              </a:ext>
            </a:extLst>
          </p:cNvPr>
          <p:cNvPicPr>
            <a:picLocks noChangeAspect="1"/>
          </p:cNvPicPr>
          <p:nvPr/>
        </p:nvPicPr>
        <p:blipFill rotWithShape="1">
          <a:blip r:embed="rId3"/>
          <a:srcRect r="1443"/>
          <a:stretch/>
        </p:blipFill>
        <p:spPr>
          <a:xfrm>
            <a:off x="1994186" y="1722125"/>
            <a:ext cx="8085235" cy="4300428"/>
          </a:xfrm>
          <a:prstGeom prst="rect">
            <a:avLst/>
          </a:prstGeom>
        </p:spPr>
      </p:pic>
      <p:sp>
        <p:nvSpPr>
          <p:cNvPr id="2" name="Rectangle 1">
            <a:extLst>
              <a:ext uri="{FF2B5EF4-FFF2-40B4-BE49-F238E27FC236}">
                <a16:creationId xmlns:a16="http://schemas.microsoft.com/office/drawing/2014/main" id="{67736E20-8D27-4991-ADB8-C7EAA641E981}"/>
              </a:ext>
            </a:extLst>
          </p:cNvPr>
          <p:cNvSpPr/>
          <p:nvPr/>
        </p:nvSpPr>
        <p:spPr>
          <a:xfrm>
            <a:off x="9139264" y="5714776"/>
            <a:ext cx="1733167" cy="307777"/>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(B.P. Abbott, 2017) </a:t>
            </a:r>
            <a:endParaRPr lang="en-US" dirty="0"/>
          </a:p>
        </p:txBody>
      </p:sp>
      <p:sp>
        <p:nvSpPr>
          <p:cNvPr id="8" name="Google Shape;367;g64724d1e24_0_16">
            <a:extLst>
              <a:ext uri="{FF2B5EF4-FFF2-40B4-BE49-F238E27FC236}">
                <a16:creationId xmlns:a16="http://schemas.microsoft.com/office/drawing/2014/main" id="{7602DC92-0E6A-437B-893B-43121946FB98}"/>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184233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4724d1e24_0_87"/>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9" name="Google Shape;349;g64724d1e24_0_87"/>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Supernova Simulated Event</a:t>
            </a:r>
            <a:endParaRPr sz="4000" b="1" dirty="0">
              <a:solidFill>
                <a:schemeClr val="lt1"/>
              </a:solidFill>
              <a:latin typeface="Playfair Display"/>
              <a:ea typeface="Playfair Display"/>
              <a:cs typeface="Playfair Display"/>
              <a:sym typeface="Playfair Display"/>
            </a:endParaRPr>
          </a:p>
        </p:txBody>
      </p:sp>
      <p:pic>
        <p:nvPicPr>
          <p:cNvPr id="3" name="Picture 2">
            <a:extLst>
              <a:ext uri="{FF2B5EF4-FFF2-40B4-BE49-F238E27FC236}">
                <a16:creationId xmlns:a16="http://schemas.microsoft.com/office/drawing/2014/main" id="{BF520896-01EA-4FA1-8F4F-26D55CC52386}"/>
              </a:ext>
            </a:extLst>
          </p:cNvPr>
          <p:cNvPicPr>
            <a:picLocks noChangeAspect="1"/>
          </p:cNvPicPr>
          <p:nvPr/>
        </p:nvPicPr>
        <p:blipFill>
          <a:blip r:embed="rId3"/>
          <a:stretch>
            <a:fillRect/>
          </a:stretch>
        </p:blipFill>
        <p:spPr>
          <a:xfrm>
            <a:off x="694337" y="1610769"/>
            <a:ext cx="10803326" cy="4755187"/>
          </a:xfrm>
          <a:prstGeom prst="rect">
            <a:avLst/>
          </a:prstGeom>
        </p:spPr>
      </p:pic>
      <p:sp>
        <p:nvSpPr>
          <p:cNvPr id="2" name="Rectangle 1">
            <a:extLst>
              <a:ext uri="{FF2B5EF4-FFF2-40B4-BE49-F238E27FC236}">
                <a16:creationId xmlns:a16="http://schemas.microsoft.com/office/drawing/2014/main" id="{039A8BD0-8229-4922-83C2-13FEC0A157CD}"/>
              </a:ext>
            </a:extLst>
          </p:cNvPr>
          <p:cNvSpPr/>
          <p:nvPr/>
        </p:nvSpPr>
        <p:spPr>
          <a:xfrm>
            <a:off x="9909319" y="6271052"/>
            <a:ext cx="2190023" cy="307777"/>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(Varun Srivastava, 2019) </a:t>
            </a:r>
            <a:endParaRPr lang="en-US" dirty="0"/>
          </a:p>
        </p:txBody>
      </p:sp>
      <p:sp>
        <p:nvSpPr>
          <p:cNvPr id="8" name="Google Shape;367;g64724d1e24_0_16">
            <a:extLst>
              <a:ext uri="{FF2B5EF4-FFF2-40B4-BE49-F238E27FC236}">
                <a16:creationId xmlns:a16="http://schemas.microsoft.com/office/drawing/2014/main" id="{33BEF8D7-8222-4BE1-9964-FBF1B11E0CBF}"/>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328129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59" name="Google Shape;374;g64724d1e24_0_31">
            <a:extLst>
              <a:ext uri="{FF2B5EF4-FFF2-40B4-BE49-F238E27FC236}">
                <a16:creationId xmlns:a16="http://schemas.microsoft.com/office/drawing/2014/main" id="{A50D883F-EFF0-49D9-9088-02C95C20194D}"/>
              </a:ext>
            </a:extLst>
          </p:cNvPr>
          <p:cNvSpPr txBox="1"/>
          <p:nvPr/>
        </p:nvSpPr>
        <p:spPr>
          <a:xfrm>
            <a:off x="342825" y="1403194"/>
            <a:ext cx="10892734" cy="4971326"/>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500"/>
            </a:pPr>
            <a:endParaRPr sz="2400" dirty="0">
              <a:solidFill>
                <a:schemeClr val="dk1"/>
              </a:solidFill>
              <a:latin typeface="Cambria Math"/>
              <a:ea typeface="Cambria Math"/>
              <a:cs typeface="Cambria Math"/>
              <a:sym typeface="Cambria Math"/>
            </a:endParaRPr>
          </a:p>
          <a:p>
            <a:pPr marL="457200" marR="0" lvl="0" indent="-228600" algn="l" rtl="0">
              <a:lnSpc>
                <a:spcPct val="115000"/>
              </a:lnSpc>
              <a:spcBef>
                <a:spcPts val="0"/>
              </a:spcBef>
              <a:spcAft>
                <a:spcPts val="0"/>
              </a:spcAft>
              <a:buClr>
                <a:schemeClr val="dk1"/>
              </a:buClr>
              <a:buSzPts val="1800"/>
              <a:buFont typeface="Cambria Math"/>
              <a:buChar char="✦"/>
            </a:pPr>
            <a:r>
              <a:rPr lang="en-US" sz="2400" dirty="0">
                <a:solidFill>
                  <a:schemeClr val="dk1"/>
                </a:solidFill>
                <a:latin typeface="Cambria Math"/>
                <a:ea typeface="Cambria Math"/>
                <a:cs typeface="Cambria Math"/>
                <a:sym typeface="Cambria Math"/>
              </a:rPr>
              <a:t>Calibration Error for Laser Interferometers </a:t>
            </a:r>
            <a:endParaRPr sz="2400" dirty="0">
              <a:solidFill>
                <a:schemeClr val="dk1"/>
              </a:solidFill>
              <a:latin typeface="Cambria Math"/>
              <a:ea typeface="Cambria Math"/>
              <a:cs typeface="Cambria Math"/>
              <a:sym typeface="Cambria Math"/>
            </a:endParaRPr>
          </a:p>
          <a:p>
            <a:pPr marL="457200" marR="0" lvl="0" indent="0" algn="l" rtl="0">
              <a:lnSpc>
                <a:spcPct val="115000"/>
              </a:lnSpc>
              <a:spcBef>
                <a:spcPts val="0"/>
              </a:spcBef>
              <a:spcAft>
                <a:spcPts val="0"/>
              </a:spcAft>
              <a:buNone/>
            </a:pPr>
            <a:endParaRPr sz="2400" dirty="0">
              <a:solidFill>
                <a:schemeClr val="dk1"/>
              </a:solidFill>
              <a:latin typeface="Cambria Math"/>
              <a:ea typeface="Cambria Math"/>
              <a:cs typeface="Cambria Math"/>
              <a:sym typeface="Cambria Math"/>
            </a:endParaRPr>
          </a:p>
          <a:p>
            <a:pPr marL="457200" lvl="0" indent="-228600">
              <a:lnSpc>
                <a:spcPct val="115000"/>
              </a:lnSpc>
              <a:buClr>
                <a:schemeClr val="dk1"/>
              </a:buClr>
              <a:buSzPts val="1800"/>
              <a:buFont typeface="Cambria Math"/>
              <a:buChar char="✦"/>
            </a:pPr>
            <a:r>
              <a:rPr lang="en-US" sz="2400" dirty="0">
                <a:solidFill>
                  <a:schemeClr val="dk1"/>
                </a:solidFill>
                <a:latin typeface="Cambria Math"/>
                <a:ea typeface="Cambria Math"/>
                <a:cs typeface="Cambria Math"/>
                <a:sym typeface="Cambria Math"/>
              </a:rPr>
              <a:t>Idiosyncrasies for Core Collapse Supernovae (How &amp; Why is it Different?) </a:t>
            </a:r>
          </a:p>
          <a:p>
            <a:pPr marL="457200" lvl="0" indent="-228600">
              <a:lnSpc>
                <a:spcPct val="115000"/>
              </a:lnSpc>
              <a:buClr>
                <a:schemeClr val="dk1"/>
              </a:buClr>
              <a:buSzPts val="1800"/>
              <a:buFont typeface="Cambria Math"/>
              <a:buChar char="✦"/>
            </a:pPr>
            <a:endParaRPr lang="en-US" sz="2400" dirty="0">
              <a:solidFill>
                <a:schemeClr val="dk1"/>
              </a:solidFill>
              <a:latin typeface="Cambria Math"/>
              <a:ea typeface="Cambria Math"/>
              <a:cs typeface="Cambria Math"/>
              <a:sym typeface="Cambria Math"/>
            </a:endParaRPr>
          </a:p>
          <a:p>
            <a:pPr marL="457200" lvl="0" indent="-228600">
              <a:lnSpc>
                <a:spcPct val="115000"/>
              </a:lnSpc>
              <a:buClr>
                <a:schemeClr val="dk1"/>
              </a:buClr>
              <a:buSzPts val="1800"/>
              <a:buFont typeface="Cambria Math"/>
              <a:buChar char="✦"/>
            </a:pPr>
            <a:r>
              <a:rPr lang="en-US" sz="2400" dirty="0">
                <a:solidFill>
                  <a:schemeClr val="dk1"/>
                </a:solidFill>
                <a:latin typeface="Cambria Math"/>
                <a:ea typeface="Cambria Math"/>
                <a:cs typeface="Cambria Math"/>
                <a:sym typeface="Cambria Math"/>
              </a:rPr>
              <a:t>Idiosyncrasies for Gravitational Wave detection algorithms</a:t>
            </a:r>
          </a:p>
          <a:p>
            <a:pPr marL="457200" lvl="0" indent="-228600">
              <a:lnSpc>
                <a:spcPct val="115000"/>
              </a:lnSpc>
              <a:buClr>
                <a:schemeClr val="dk1"/>
              </a:buClr>
              <a:buSzPts val="1800"/>
              <a:buFont typeface="Cambria Math"/>
              <a:buChar char="✦"/>
            </a:pPr>
            <a:endParaRPr lang="en-US" sz="2400" dirty="0">
              <a:solidFill>
                <a:schemeClr val="dk1"/>
              </a:solidFill>
              <a:latin typeface="Cambria Math"/>
              <a:ea typeface="Cambria Math"/>
              <a:cs typeface="Cambria Math"/>
              <a:sym typeface="Cambria Math"/>
            </a:endParaRPr>
          </a:p>
          <a:p>
            <a:pPr marL="457200" lvl="0" indent="-228600">
              <a:lnSpc>
                <a:spcPct val="115000"/>
              </a:lnSpc>
              <a:buClr>
                <a:schemeClr val="dk1"/>
              </a:buClr>
              <a:buSzPts val="1800"/>
              <a:buFont typeface="Cambria Math"/>
              <a:buChar char="✦"/>
            </a:pPr>
            <a:r>
              <a:rPr lang="en-US" sz="2400" dirty="0">
                <a:solidFill>
                  <a:schemeClr val="dk1"/>
                </a:solidFill>
                <a:latin typeface="Cambria Math"/>
                <a:ea typeface="Cambria Math"/>
                <a:cs typeface="Cambria Math"/>
                <a:sym typeface="Cambria Math"/>
              </a:rPr>
              <a:t>Impact on the reconstruction of astrophysical parameters </a:t>
            </a:r>
            <a:endParaRPr lang="en-US" sz="2000" dirty="0">
              <a:solidFill>
                <a:schemeClr val="dk1"/>
              </a:solidFill>
              <a:latin typeface="Cambria Math"/>
              <a:ea typeface="Cambria Math"/>
              <a:cs typeface="Cambria Math"/>
              <a:sym typeface="Cambria Math"/>
            </a:endParaRPr>
          </a:p>
          <a:p>
            <a:pPr marL="457200" lvl="0" indent="-228600">
              <a:lnSpc>
                <a:spcPct val="115000"/>
              </a:lnSpc>
              <a:buClr>
                <a:schemeClr val="dk1"/>
              </a:buClr>
              <a:buSzPts val="1800"/>
              <a:buFont typeface="Cambria Math"/>
              <a:buChar char="✦"/>
            </a:pPr>
            <a:endParaRPr sz="18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None/>
            </a:pPr>
            <a:endParaRPr sz="1600" dirty="0">
              <a:solidFill>
                <a:schemeClr val="dk1"/>
              </a:solidFill>
              <a:latin typeface="Cambria Math"/>
              <a:ea typeface="Cambria Math"/>
              <a:cs typeface="Cambria Math"/>
              <a:sym typeface="Cambria Math"/>
            </a:endParaRPr>
          </a:p>
          <a:p>
            <a:pPr marL="0" lvl="0" indent="0" algn="ctr" rtl="0">
              <a:spcBef>
                <a:spcPts val="210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p:txBody>
      </p:sp>
      <p:sp>
        <p:nvSpPr>
          <p:cNvPr id="2" name="TextBox 1">
            <a:extLst>
              <a:ext uri="{FF2B5EF4-FFF2-40B4-BE49-F238E27FC236}">
                <a16:creationId xmlns:a16="http://schemas.microsoft.com/office/drawing/2014/main" id="{F23C977E-7461-45B0-93AF-6E9B8D0B2021}"/>
              </a:ext>
            </a:extLst>
          </p:cNvPr>
          <p:cNvSpPr txBox="1"/>
          <p:nvPr/>
        </p:nvSpPr>
        <p:spPr>
          <a:xfrm>
            <a:off x="6250850" y="6542314"/>
            <a:ext cx="1895071" cy="276999"/>
          </a:xfrm>
          <a:prstGeom prst="rect">
            <a:avLst/>
          </a:prstGeom>
          <a:noFill/>
        </p:spPr>
        <p:txBody>
          <a:bodyPr wrap="none" rtlCol="0">
            <a:spAutoFit/>
          </a:bodyPr>
          <a:lstStyle/>
          <a:p>
            <a:r>
              <a:rPr lang="en-US" sz="1200" b="1" dirty="0">
                <a:solidFill>
                  <a:schemeClr val="bg1"/>
                </a:solidFill>
                <a:latin typeface="Cambria Math" panose="02040503050406030204" pitchFamily="18" charset="0"/>
                <a:ea typeface="Cambria Math" panose="02040503050406030204" pitchFamily="18" charset="0"/>
                <a:cs typeface="Aparajita" panose="020B0502040204020203" pitchFamily="18" charset="0"/>
              </a:rPr>
              <a:t>SN 1987A Artist Rendition</a:t>
            </a:r>
          </a:p>
        </p:txBody>
      </p:sp>
      <p:sp>
        <p:nvSpPr>
          <p:cNvPr id="12" name="Google Shape;365;g64724d1e24_0_16">
            <a:extLst>
              <a:ext uri="{FF2B5EF4-FFF2-40B4-BE49-F238E27FC236}">
                <a16:creationId xmlns:a16="http://schemas.microsoft.com/office/drawing/2014/main" id="{2EC2A879-53CE-41AD-A242-269765910FB3}"/>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366;g64724d1e24_0_16">
            <a:extLst>
              <a:ext uri="{FF2B5EF4-FFF2-40B4-BE49-F238E27FC236}">
                <a16:creationId xmlns:a16="http://schemas.microsoft.com/office/drawing/2014/main" id="{73E4B058-2FF4-4915-9856-226405DFDC93}"/>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Overview</a:t>
            </a:r>
          </a:p>
        </p:txBody>
      </p:sp>
      <p:sp>
        <p:nvSpPr>
          <p:cNvPr id="6" name="Google Shape;367;g64724d1e24_0_16">
            <a:extLst>
              <a:ext uri="{FF2B5EF4-FFF2-40B4-BE49-F238E27FC236}">
                <a16:creationId xmlns:a16="http://schemas.microsoft.com/office/drawing/2014/main" id="{D06FAC47-C8F3-4AB2-A5E4-04B042525777}"/>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174747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64724d1e24_0_31"/>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64724d1e24_0_31"/>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Coherent Wave Burst (cWB)</a:t>
            </a:r>
            <a:endParaRPr sz="4000" b="1" dirty="0">
              <a:solidFill>
                <a:schemeClr val="lt1"/>
              </a:solidFill>
              <a:latin typeface="Playfair Display"/>
              <a:ea typeface="Playfair Display"/>
              <a:cs typeface="Playfair Display"/>
              <a:sym typeface="Playfair Display"/>
            </a:endParaRPr>
          </a:p>
        </p:txBody>
      </p:sp>
      <p:sp>
        <p:nvSpPr>
          <p:cNvPr id="374" name="Google Shape;374;g64724d1e24_0_31"/>
          <p:cNvSpPr txBox="1"/>
          <p:nvPr/>
        </p:nvSpPr>
        <p:spPr>
          <a:xfrm>
            <a:off x="497675" y="1778400"/>
            <a:ext cx="5910600" cy="4575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Process Description:</a:t>
            </a:r>
            <a:endParaRPr sz="24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a:p>
            <a:pPr marL="457200" marR="0" lvl="0" indent="-228600" algn="l" rtl="0">
              <a:lnSpc>
                <a:spcPct val="115000"/>
              </a:lnSpc>
              <a:spcBef>
                <a:spcPts val="0"/>
              </a:spcBef>
              <a:spcAft>
                <a:spcPts val="0"/>
              </a:spcAft>
              <a:buClr>
                <a:schemeClr val="dk1"/>
              </a:buClr>
              <a:buSzPts val="1800"/>
              <a:buFont typeface="Cambria Math"/>
              <a:buChar char="✦"/>
            </a:pPr>
            <a:r>
              <a:rPr lang="en-US" sz="1800" dirty="0" err="1">
                <a:solidFill>
                  <a:schemeClr val="dk1"/>
                </a:solidFill>
                <a:latin typeface="Cambria Math"/>
                <a:ea typeface="Cambria Math"/>
                <a:cs typeface="Cambria Math"/>
                <a:sym typeface="Cambria Math"/>
              </a:rPr>
              <a:t>cWB</a:t>
            </a:r>
            <a:r>
              <a:rPr lang="en-US" sz="1800" dirty="0">
                <a:solidFill>
                  <a:schemeClr val="dk1"/>
                </a:solidFill>
                <a:latin typeface="Cambria Math"/>
                <a:ea typeface="Cambria Math"/>
                <a:cs typeface="Cambria Math"/>
                <a:sym typeface="Cambria Math"/>
              </a:rPr>
              <a:t> collects incoming data and constrains it to the maximum likelihood conditions under one coherent statistic.</a:t>
            </a:r>
            <a:endParaRPr sz="1800" dirty="0">
              <a:solidFill>
                <a:schemeClr val="dk1"/>
              </a:solidFill>
              <a:latin typeface="Cambria Math"/>
              <a:ea typeface="Cambria Math"/>
              <a:cs typeface="Cambria Math"/>
              <a:sym typeface="Cambria Math"/>
            </a:endParaRPr>
          </a:p>
          <a:p>
            <a:pPr marL="457200" marR="0" lvl="0" indent="0" algn="l" rtl="0">
              <a:lnSpc>
                <a:spcPct val="115000"/>
              </a:lnSpc>
              <a:spcBef>
                <a:spcPts val="0"/>
              </a:spcBef>
              <a:spcAft>
                <a:spcPts val="0"/>
              </a:spcAft>
              <a:buNone/>
            </a:pPr>
            <a:endParaRPr sz="1800" dirty="0">
              <a:solidFill>
                <a:schemeClr val="dk1"/>
              </a:solidFill>
              <a:latin typeface="Cambria Math"/>
              <a:ea typeface="Cambria Math"/>
              <a:cs typeface="Cambria Math"/>
              <a:sym typeface="Cambria Math"/>
            </a:endParaRPr>
          </a:p>
          <a:p>
            <a:pPr marL="457200" marR="0" lvl="0" indent="-228600" algn="l" rtl="0">
              <a:lnSpc>
                <a:spcPct val="115000"/>
              </a:lnSpc>
              <a:spcBef>
                <a:spcPts val="0"/>
              </a:spcBef>
              <a:spcAft>
                <a:spcPts val="0"/>
              </a:spcAft>
              <a:buClr>
                <a:schemeClr val="dk1"/>
              </a:buClr>
              <a:buSzPts val="1800"/>
              <a:buFont typeface="Cambria Math"/>
              <a:buChar char="✦"/>
            </a:pPr>
            <a:r>
              <a:rPr lang="en-US" sz="1800" dirty="0" err="1">
                <a:solidFill>
                  <a:schemeClr val="dk1"/>
                </a:solidFill>
                <a:latin typeface="Cambria Math"/>
                <a:ea typeface="Cambria Math"/>
                <a:cs typeface="Cambria Math"/>
                <a:sym typeface="Cambria Math"/>
              </a:rPr>
              <a:t>cWB’s</a:t>
            </a:r>
            <a:r>
              <a:rPr lang="en-US" sz="1800" dirty="0">
                <a:solidFill>
                  <a:schemeClr val="dk1"/>
                </a:solidFill>
                <a:latin typeface="Cambria Math"/>
                <a:ea typeface="Cambria Math"/>
                <a:cs typeface="Cambria Math"/>
                <a:sym typeface="Cambria Math"/>
              </a:rPr>
              <a:t> detections are dependent on the total signal to noise (SNR) ratio of the GW signal detected in the network. </a:t>
            </a:r>
          </a:p>
          <a:p>
            <a:pPr marL="0" lvl="0" indent="0" algn="l" rtl="0">
              <a:lnSpc>
                <a:spcPct val="115000"/>
              </a:lnSpc>
              <a:spcBef>
                <a:spcPts val="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a:p>
            <a:pPr marL="0" lvl="0" indent="0" algn="l" rtl="0">
              <a:lnSpc>
                <a:spcPct val="115000"/>
              </a:lnSpc>
              <a:spcBef>
                <a:spcPts val="0"/>
              </a:spcBef>
              <a:spcAft>
                <a:spcPts val="0"/>
              </a:spcAft>
              <a:buNone/>
            </a:pPr>
            <a:endParaRPr sz="1600" dirty="0">
              <a:solidFill>
                <a:schemeClr val="dk1"/>
              </a:solidFill>
              <a:latin typeface="Cambria Math"/>
              <a:ea typeface="Cambria Math"/>
              <a:cs typeface="Cambria Math"/>
              <a:sym typeface="Cambria Math"/>
            </a:endParaRPr>
          </a:p>
          <a:p>
            <a:pPr marL="0" lvl="0" indent="0" algn="ctr" rtl="0">
              <a:spcBef>
                <a:spcPts val="2100"/>
              </a:spcBef>
              <a:spcAft>
                <a:spcPts val="0"/>
              </a:spcAft>
              <a:buClr>
                <a:schemeClr val="dk1"/>
              </a:buClr>
              <a:buSzPts val="1500"/>
              <a:buFont typeface="Arial"/>
              <a:buNone/>
            </a:pPr>
            <a:endParaRPr sz="1600" dirty="0">
              <a:solidFill>
                <a:schemeClr val="dk1"/>
              </a:solidFill>
              <a:latin typeface="Cambria Math"/>
              <a:ea typeface="Cambria Math"/>
              <a:cs typeface="Cambria Math"/>
              <a:sym typeface="Cambria Math"/>
            </a:endParaRPr>
          </a:p>
        </p:txBody>
      </p:sp>
      <p:pic>
        <p:nvPicPr>
          <p:cNvPr id="376" name="Google Shape;376;g64724d1e24_0_31"/>
          <p:cNvPicPr preferRelativeResize="0"/>
          <p:nvPr/>
        </p:nvPicPr>
        <p:blipFill>
          <a:blip r:embed="rId3">
            <a:alphaModFix/>
          </a:blip>
          <a:stretch>
            <a:fillRect/>
          </a:stretch>
        </p:blipFill>
        <p:spPr>
          <a:xfrm>
            <a:off x="6484475" y="2011600"/>
            <a:ext cx="5478924" cy="4109193"/>
          </a:xfrm>
          <a:prstGeom prst="rect">
            <a:avLst/>
          </a:prstGeom>
          <a:noFill/>
          <a:ln>
            <a:noFill/>
          </a:ln>
        </p:spPr>
      </p:pic>
      <p:sp>
        <p:nvSpPr>
          <p:cNvPr id="7" name="Google Shape;367;g64724d1e24_0_16">
            <a:extLst>
              <a:ext uri="{FF2B5EF4-FFF2-40B4-BE49-F238E27FC236}">
                <a16:creationId xmlns:a16="http://schemas.microsoft.com/office/drawing/2014/main" id="{D079047F-1717-4E7B-AE84-4ADF42775D29}"/>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64724d1e24_0_31"/>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64724d1e24_0_31"/>
          <p:cNvSpPr txBox="1">
            <a:spLocks noGrp="1"/>
          </p:cNvSpPr>
          <p:nvPr>
            <p:ph type="title" idx="4294967295"/>
          </p:nvPr>
        </p:nvSpPr>
        <p:spPr>
          <a:xfrm>
            <a:off x="307649" y="245250"/>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Cross Correlation</a:t>
            </a:r>
            <a:endParaRPr sz="4000" b="1" dirty="0">
              <a:solidFill>
                <a:schemeClr val="lt1"/>
              </a:solidFill>
              <a:latin typeface="Playfair Display"/>
              <a:ea typeface="Playfair Display"/>
              <a:cs typeface="Playfair Display"/>
              <a:sym typeface="Playfair Display"/>
            </a:endParaRPr>
          </a:p>
        </p:txBody>
      </p:sp>
      <p:pic>
        <p:nvPicPr>
          <p:cNvPr id="5" name="Picture 4">
            <a:extLst>
              <a:ext uri="{FF2B5EF4-FFF2-40B4-BE49-F238E27FC236}">
                <a16:creationId xmlns:a16="http://schemas.microsoft.com/office/drawing/2014/main" id="{B4C32014-79D7-4194-9B23-6F0A26C402AF}"/>
              </a:ext>
            </a:extLst>
          </p:cNvPr>
          <p:cNvPicPr>
            <a:picLocks noChangeAspect="1"/>
          </p:cNvPicPr>
          <p:nvPr/>
        </p:nvPicPr>
        <p:blipFill rotWithShape="1">
          <a:blip r:embed="rId3"/>
          <a:srcRect r="50000" b="32500"/>
          <a:stretch/>
        </p:blipFill>
        <p:spPr>
          <a:xfrm>
            <a:off x="1450796" y="3682586"/>
            <a:ext cx="4826328" cy="1492801"/>
          </a:xfrm>
          <a:prstGeom prst="rect">
            <a:avLst/>
          </a:prstGeom>
        </p:spPr>
      </p:pic>
      <p:grpSp>
        <p:nvGrpSpPr>
          <p:cNvPr id="2" name="Group 1">
            <a:extLst>
              <a:ext uri="{FF2B5EF4-FFF2-40B4-BE49-F238E27FC236}">
                <a16:creationId xmlns:a16="http://schemas.microsoft.com/office/drawing/2014/main" id="{70250480-4370-4AC8-B990-F5378E79E27B}"/>
              </a:ext>
            </a:extLst>
          </p:cNvPr>
          <p:cNvGrpSpPr/>
          <p:nvPr/>
        </p:nvGrpSpPr>
        <p:grpSpPr>
          <a:xfrm>
            <a:off x="6455801" y="3859994"/>
            <a:ext cx="5261874" cy="1137984"/>
            <a:chOff x="7058021" y="2397852"/>
            <a:chExt cx="5261874" cy="1137984"/>
          </a:xfrm>
        </p:grpSpPr>
        <p:pic>
          <p:nvPicPr>
            <p:cNvPr id="10" name="Picture 9">
              <a:extLst>
                <a:ext uri="{FF2B5EF4-FFF2-40B4-BE49-F238E27FC236}">
                  <a16:creationId xmlns:a16="http://schemas.microsoft.com/office/drawing/2014/main" id="{1AB46CD7-FDA8-4E62-BECA-95FC326F70CA}"/>
                </a:ext>
              </a:extLst>
            </p:cNvPr>
            <p:cNvPicPr>
              <a:picLocks noChangeAspect="1"/>
            </p:cNvPicPr>
            <p:nvPr/>
          </p:nvPicPr>
          <p:blipFill rotWithShape="1">
            <a:blip r:embed="rId3"/>
            <a:srcRect t="67642" r="50862"/>
            <a:stretch/>
          </p:blipFill>
          <p:spPr>
            <a:xfrm>
              <a:off x="7058021" y="2397852"/>
              <a:ext cx="4743118" cy="715617"/>
            </a:xfrm>
            <a:prstGeom prst="rect">
              <a:avLst/>
            </a:prstGeom>
          </p:spPr>
        </p:pic>
        <p:pic>
          <p:nvPicPr>
            <p:cNvPr id="9" name="Picture 8">
              <a:extLst>
                <a:ext uri="{FF2B5EF4-FFF2-40B4-BE49-F238E27FC236}">
                  <a16:creationId xmlns:a16="http://schemas.microsoft.com/office/drawing/2014/main" id="{D00014F2-6EE5-40C2-8489-F4CD813C4EEE}"/>
                </a:ext>
              </a:extLst>
            </p:cNvPr>
            <p:cNvPicPr>
              <a:picLocks noChangeAspect="1"/>
            </p:cNvPicPr>
            <p:nvPr/>
          </p:nvPicPr>
          <p:blipFill rotWithShape="1">
            <a:blip r:embed="rId3"/>
            <a:srcRect l="49119" t="75812"/>
            <a:stretch/>
          </p:blipFill>
          <p:spPr>
            <a:xfrm>
              <a:off x="7408564" y="3000910"/>
              <a:ext cx="4911331" cy="534926"/>
            </a:xfrm>
            <a:prstGeom prst="rect">
              <a:avLst/>
            </a:prstGeom>
          </p:spPr>
        </p:pic>
      </p:grpSp>
      <p:sp>
        <p:nvSpPr>
          <p:cNvPr id="15" name="Google Shape;374;g64724d1e24_0_31">
            <a:extLst>
              <a:ext uri="{FF2B5EF4-FFF2-40B4-BE49-F238E27FC236}">
                <a16:creationId xmlns:a16="http://schemas.microsoft.com/office/drawing/2014/main" id="{EB405BC9-818F-45B7-8A69-BA03ED8020AA}"/>
              </a:ext>
            </a:extLst>
          </p:cNvPr>
          <p:cNvSpPr txBox="1"/>
          <p:nvPr/>
        </p:nvSpPr>
        <p:spPr>
          <a:xfrm>
            <a:off x="595699" y="2054938"/>
            <a:ext cx="11362851" cy="1492800"/>
          </a:xfrm>
          <a:prstGeom prst="rect">
            <a:avLst/>
          </a:prstGeom>
          <a:noFill/>
          <a:ln>
            <a:noFill/>
          </a:ln>
        </p:spPr>
        <p:txBody>
          <a:bodyPr spcFirstLastPara="1" wrap="square" lIns="121900" tIns="121900" rIns="121900" bIns="121900" anchor="t" anchorCtr="0">
            <a:noAutofit/>
          </a:bodyPr>
          <a:lstStyle/>
          <a:p>
            <a:pPr marL="228600" lvl="0">
              <a:lnSpc>
                <a:spcPct val="115000"/>
              </a:lnSpc>
              <a:buClr>
                <a:schemeClr val="dk1"/>
              </a:buClr>
              <a:buSzPts val="1800"/>
            </a:pPr>
            <a:r>
              <a:rPr lang="en-US" sz="2000" dirty="0">
                <a:solidFill>
                  <a:schemeClr val="dk1"/>
                </a:solidFill>
                <a:latin typeface="Cambria Math"/>
                <a:ea typeface="Cambria Math"/>
                <a:cs typeface="Cambria Math"/>
                <a:sym typeface="Cambria Math"/>
              </a:rPr>
              <a:t>The cross-correlation coefficient (cc) lies between -1 and 1. </a:t>
            </a:r>
            <a:r>
              <a:rPr lang="en-US" sz="1800" dirty="0">
                <a:solidFill>
                  <a:schemeClr val="dk1"/>
                </a:solidFill>
                <a:latin typeface="Cambria Math"/>
                <a:ea typeface="Cambria Math"/>
                <a:cs typeface="Cambria Math"/>
                <a:sym typeface="Cambria Math"/>
              </a:rPr>
              <a:t>Value of 1 means that the two signals are completely correlated, while a value of -1 means that the series are negatively correlated and finally a value near zero means that the signals are consider uncorrelated. </a:t>
            </a:r>
          </a:p>
          <a:p>
            <a:pPr lvl="0" algn="ctr">
              <a:lnSpc>
                <a:spcPct val="115000"/>
              </a:lnSpc>
              <a:buClr>
                <a:schemeClr val="dk1"/>
              </a:buClr>
              <a:buSzPts val="1500"/>
            </a:pPr>
            <a:endParaRPr lang="en-US" sz="1800" dirty="0">
              <a:solidFill>
                <a:schemeClr val="dk1"/>
              </a:solidFill>
              <a:latin typeface="Cambria Math"/>
              <a:ea typeface="Cambria Math"/>
              <a:cs typeface="Cambria Math"/>
              <a:sym typeface="Cambria Math"/>
            </a:endParaRPr>
          </a:p>
          <a:p>
            <a:pPr lvl="0" algn="ctr">
              <a:lnSpc>
                <a:spcPct val="115000"/>
              </a:lnSpc>
            </a:pPr>
            <a:endParaRPr lang="en-US" sz="1800" dirty="0">
              <a:solidFill>
                <a:schemeClr val="dk1"/>
              </a:solidFill>
              <a:latin typeface="Cambria Math"/>
              <a:ea typeface="Cambria Math"/>
              <a:cs typeface="Cambria Math"/>
              <a:sym typeface="Cambria Math"/>
            </a:endParaRPr>
          </a:p>
          <a:p>
            <a:pPr lvl="0" algn="ctr">
              <a:spcBef>
                <a:spcPts val="2100"/>
              </a:spcBef>
              <a:buClr>
                <a:schemeClr val="dk1"/>
              </a:buClr>
              <a:buSzPts val="1500"/>
            </a:pPr>
            <a:endParaRPr lang="en-US" sz="1800" dirty="0">
              <a:solidFill>
                <a:schemeClr val="dk1"/>
              </a:solidFill>
              <a:latin typeface="Cambria Math"/>
              <a:ea typeface="Cambria Math"/>
              <a:cs typeface="Cambria Math"/>
              <a:sym typeface="Cambria Math"/>
            </a:endParaRPr>
          </a:p>
        </p:txBody>
      </p:sp>
      <p:sp>
        <p:nvSpPr>
          <p:cNvPr id="11" name="Google Shape;367;g64724d1e24_0_16">
            <a:extLst>
              <a:ext uri="{FF2B5EF4-FFF2-40B4-BE49-F238E27FC236}">
                <a16:creationId xmlns:a16="http://schemas.microsoft.com/office/drawing/2014/main" id="{34692B62-1AE3-4F46-B130-F14B2E1C4D57}"/>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101719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64724d1e24_0_31"/>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64724d1e24_0_31"/>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Signal-to-Noise Ratio (SNR)</a:t>
            </a:r>
            <a:endParaRPr sz="4000" b="1" dirty="0">
              <a:solidFill>
                <a:schemeClr val="lt1"/>
              </a:solidFill>
              <a:latin typeface="Playfair Display"/>
              <a:ea typeface="Playfair Display"/>
              <a:cs typeface="Playfair Display"/>
              <a:sym typeface="Playfair Display"/>
            </a:endParaRPr>
          </a:p>
        </p:txBody>
      </p:sp>
      <p:pic>
        <p:nvPicPr>
          <p:cNvPr id="5" name="Picture 4">
            <a:extLst>
              <a:ext uri="{FF2B5EF4-FFF2-40B4-BE49-F238E27FC236}">
                <a16:creationId xmlns:a16="http://schemas.microsoft.com/office/drawing/2014/main" id="{80327751-0DDE-4E81-BB58-530570412939}"/>
              </a:ext>
            </a:extLst>
          </p:cNvPr>
          <p:cNvPicPr>
            <a:picLocks noChangeAspect="1"/>
          </p:cNvPicPr>
          <p:nvPr/>
        </p:nvPicPr>
        <p:blipFill>
          <a:blip r:embed="rId3"/>
          <a:stretch>
            <a:fillRect/>
          </a:stretch>
        </p:blipFill>
        <p:spPr>
          <a:xfrm>
            <a:off x="2865198" y="3673095"/>
            <a:ext cx="3143718" cy="1269463"/>
          </a:xfrm>
          <a:prstGeom prst="rect">
            <a:avLst/>
          </a:prstGeom>
        </p:spPr>
      </p:pic>
      <p:pic>
        <p:nvPicPr>
          <p:cNvPr id="8" name="Picture 7">
            <a:extLst>
              <a:ext uri="{FF2B5EF4-FFF2-40B4-BE49-F238E27FC236}">
                <a16:creationId xmlns:a16="http://schemas.microsoft.com/office/drawing/2014/main" id="{D9FEBC0D-3E07-40A6-814A-E36AAAE89DC0}"/>
              </a:ext>
            </a:extLst>
          </p:cNvPr>
          <p:cNvPicPr>
            <a:picLocks noChangeAspect="1"/>
          </p:cNvPicPr>
          <p:nvPr/>
        </p:nvPicPr>
        <p:blipFill>
          <a:blip r:embed="rId4"/>
          <a:stretch>
            <a:fillRect/>
          </a:stretch>
        </p:blipFill>
        <p:spPr>
          <a:xfrm>
            <a:off x="6549270" y="3429000"/>
            <a:ext cx="3477262" cy="1807361"/>
          </a:xfrm>
          <a:prstGeom prst="rect">
            <a:avLst/>
          </a:prstGeom>
        </p:spPr>
      </p:pic>
      <p:sp>
        <p:nvSpPr>
          <p:cNvPr id="12" name="Google Shape;374;g64724d1e24_0_31">
            <a:extLst>
              <a:ext uri="{FF2B5EF4-FFF2-40B4-BE49-F238E27FC236}">
                <a16:creationId xmlns:a16="http://schemas.microsoft.com/office/drawing/2014/main" id="{A0B9D0B3-4ECA-4118-80B8-EE9CFC4E4BF6}"/>
              </a:ext>
            </a:extLst>
          </p:cNvPr>
          <p:cNvSpPr txBox="1"/>
          <p:nvPr/>
        </p:nvSpPr>
        <p:spPr>
          <a:xfrm>
            <a:off x="595699" y="2054938"/>
            <a:ext cx="11362851" cy="1129968"/>
          </a:xfrm>
          <a:prstGeom prst="rect">
            <a:avLst/>
          </a:prstGeom>
          <a:noFill/>
          <a:ln>
            <a:noFill/>
          </a:ln>
        </p:spPr>
        <p:txBody>
          <a:bodyPr spcFirstLastPara="1" wrap="square" lIns="121900" tIns="121900" rIns="121900" bIns="121900" anchor="t" anchorCtr="0">
            <a:noAutofit/>
          </a:bodyPr>
          <a:lstStyle/>
          <a:p>
            <a:pPr marL="228600" lvl="0">
              <a:lnSpc>
                <a:spcPct val="115000"/>
              </a:lnSpc>
              <a:buClr>
                <a:schemeClr val="dk1"/>
              </a:buClr>
              <a:buSzPts val="1800"/>
            </a:pPr>
            <a:r>
              <a:rPr lang="en-US" sz="1800" dirty="0">
                <a:solidFill>
                  <a:schemeClr val="dk1"/>
                </a:solidFill>
                <a:latin typeface="Cambria Math"/>
                <a:ea typeface="Cambria Math"/>
                <a:cs typeface="Cambria Math"/>
                <a:sym typeface="Cambria Math"/>
              </a:rPr>
              <a:t>The signal-to-noise ratio (SNR) indicates how much of the gravitational wave signal is present within a given noise spectral density; ergo a higher SNR indicates a larger probability of a signal being present within a set of data</a:t>
            </a:r>
          </a:p>
        </p:txBody>
      </p:sp>
      <p:sp>
        <p:nvSpPr>
          <p:cNvPr id="10" name="Google Shape;367;g64724d1e24_0_16">
            <a:extLst>
              <a:ext uri="{FF2B5EF4-FFF2-40B4-BE49-F238E27FC236}">
                <a16:creationId xmlns:a16="http://schemas.microsoft.com/office/drawing/2014/main" id="{9380BBEE-AD71-4910-B693-F87F341F26D2}"/>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236137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9" name="Picture 8">
            <a:extLst>
              <a:ext uri="{FF2B5EF4-FFF2-40B4-BE49-F238E27FC236}">
                <a16:creationId xmlns:a16="http://schemas.microsoft.com/office/drawing/2014/main" id="{56FD46E4-7844-4537-8B87-72239C324B1E}"/>
              </a:ext>
            </a:extLst>
          </p:cNvPr>
          <p:cNvPicPr>
            <a:picLocks noChangeAspect="1"/>
          </p:cNvPicPr>
          <p:nvPr/>
        </p:nvPicPr>
        <p:blipFill rotWithShape="1">
          <a:blip r:embed="rId3"/>
          <a:srcRect t="59923"/>
          <a:stretch/>
        </p:blipFill>
        <p:spPr>
          <a:xfrm>
            <a:off x="6277124" y="3605435"/>
            <a:ext cx="4640346" cy="986842"/>
          </a:xfrm>
          <a:prstGeom prst="rect">
            <a:avLst/>
          </a:prstGeom>
        </p:spPr>
      </p:pic>
      <p:sp>
        <p:nvSpPr>
          <p:cNvPr id="8" name="Google Shape;374;g64724d1e24_0_31">
            <a:extLst>
              <a:ext uri="{FF2B5EF4-FFF2-40B4-BE49-F238E27FC236}">
                <a16:creationId xmlns:a16="http://schemas.microsoft.com/office/drawing/2014/main" id="{FAB8138F-4F6E-454D-8E11-FA903F95EC44}"/>
              </a:ext>
            </a:extLst>
          </p:cNvPr>
          <p:cNvSpPr txBox="1"/>
          <p:nvPr/>
        </p:nvSpPr>
        <p:spPr>
          <a:xfrm>
            <a:off x="595699" y="2054938"/>
            <a:ext cx="11362851" cy="1492800"/>
          </a:xfrm>
          <a:prstGeom prst="rect">
            <a:avLst/>
          </a:prstGeom>
          <a:noFill/>
          <a:ln>
            <a:noFill/>
          </a:ln>
        </p:spPr>
        <p:txBody>
          <a:bodyPr spcFirstLastPara="1" wrap="square" lIns="121900" tIns="121900" rIns="121900" bIns="121900" anchor="t" anchorCtr="0">
            <a:noAutofit/>
          </a:bodyPr>
          <a:lstStyle/>
          <a:p>
            <a:pPr marL="228600" lvl="0">
              <a:lnSpc>
                <a:spcPct val="115000"/>
              </a:lnSpc>
              <a:buClr>
                <a:schemeClr val="dk1"/>
              </a:buClr>
              <a:buSzPts val="1800"/>
            </a:pPr>
            <a:r>
              <a:rPr lang="en-US" sz="1800" dirty="0">
                <a:solidFill>
                  <a:schemeClr val="dk1"/>
                </a:solidFill>
                <a:latin typeface="Cambria Math"/>
                <a:ea typeface="Cambria Math"/>
                <a:cs typeface="Cambria Math"/>
                <a:sym typeface="Cambria Math"/>
              </a:rPr>
              <a:t>The fitting factor (FF) indicated how well an injected distorted waveform matches the reconstructed waveform </a:t>
            </a:r>
            <a:r>
              <a:rPr lang="en-US" sz="1800" dirty="0" err="1">
                <a:solidFill>
                  <a:schemeClr val="dk1"/>
                </a:solidFill>
                <a:latin typeface="Cambria Math"/>
                <a:ea typeface="Cambria Math"/>
                <a:cs typeface="Cambria Math"/>
                <a:sym typeface="Cambria Math"/>
              </a:rPr>
              <a:t>cWB</a:t>
            </a:r>
            <a:r>
              <a:rPr lang="en-US" sz="1800" dirty="0">
                <a:solidFill>
                  <a:schemeClr val="dk1"/>
                </a:solidFill>
                <a:latin typeface="Cambria Math"/>
                <a:ea typeface="Cambria Math"/>
                <a:cs typeface="Cambria Math"/>
                <a:sym typeface="Cambria Math"/>
              </a:rPr>
              <a:t> produces. The FF is a scalar measure ranging from 0 to 1, such a process takes into account spectral noise density. </a:t>
            </a:r>
          </a:p>
          <a:p>
            <a:pPr marL="457200" lvl="0" indent="-228600">
              <a:lnSpc>
                <a:spcPct val="115000"/>
              </a:lnSpc>
              <a:buClr>
                <a:schemeClr val="dk1"/>
              </a:buClr>
              <a:buSzPts val="1800"/>
              <a:buFont typeface="Cambria Math"/>
              <a:buChar char="✦"/>
            </a:pPr>
            <a:endParaRPr lang="en-US" sz="1800" dirty="0">
              <a:solidFill>
                <a:schemeClr val="dk1"/>
              </a:solidFill>
              <a:latin typeface="Cambria Math"/>
              <a:ea typeface="Cambria Math"/>
              <a:cs typeface="Cambria Math"/>
              <a:sym typeface="Cambria Math"/>
            </a:endParaRPr>
          </a:p>
          <a:p>
            <a:pPr lvl="0">
              <a:lnSpc>
                <a:spcPct val="115000"/>
              </a:lnSpc>
              <a:buClr>
                <a:schemeClr val="dk1"/>
              </a:buClr>
              <a:buSzPts val="1500"/>
            </a:pPr>
            <a:endParaRPr lang="en-US" sz="1800" dirty="0">
              <a:solidFill>
                <a:schemeClr val="dk1"/>
              </a:solidFill>
              <a:latin typeface="Cambria Math"/>
              <a:ea typeface="Cambria Math"/>
              <a:cs typeface="Cambria Math"/>
              <a:sym typeface="Cambria Math"/>
            </a:endParaRPr>
          </a:p>
          <a:p>
            <a:pPr lvl="0">
              <a:lnSpc>
                <a:spcPct val="115000"/>
              </a:lnSpc>
              <a:buClr>
                <a:schemeClr val="dk1"/>
              </a:buClr>
              <a:buSzPts val="1500"/>
            </a:pPr>
            <a:endParaRPr lang="en-US" sz="1800" dirty="0">
              <a:solidFill>
                <a:schemeClr val="dk1"/>
              </a:solidFill>
              <a:latin typeface="Cambria Math"/>
              <a:ea typeface="Cambria Math"/>
              <a:cs typeface="Cambria Math"/>
              <a:sym typeface="Cambria Math"/>
            </a:endParaRPr>
          </a:p>
          <a:p>
            <a:pPr lvl="0">
              <a:lnSpc>
                <a:spcPct val="115000"/>
              </a:lnSpc>
            </a:pPr>
            <a:endParaRPr lang="en-US" sz="1800" dirty="0">
              <a:solidFill>
                <a:schemeClr val="dk1"/>
              </a:solidFill>
              <a:latin typeface="Cambria Math"/>
              <a:ea typeface="Cambria Math"/>
              <a:cs typeface="Cambria Math"/>
              <a:sym typeface="Cambria Math"/>
            </a:endParaRPr>
          </a:p>
          <a:p>
            <a:pPr lvl="0" algn="ctr">
              <a:spcBef>
                <a:spcPts val="2100"/>
              </a:spcBef>
              <a:buClr>
                <a:schemeClr val="dk1"/>
              </a:buClr>
              <a:buSzPts val="1500"/>
            </a:pPr>
            <a:endParaRPr lang="en-US" sz="1800" dirty="0">
              <a:solidFill>
                <a:schemeClr val="dk1"/>
              </a:solidFill>
              <a:latin typeface="Cambria Math"/>
              <a:ea typeface="Cambria Math"/>
              <a:cs typeface="Cambria Math"/>
              <a:sym typeface="Cambria Math"/>
            </a:endParaRPr>
          </a:p>
        </p:txBody>
      </p:sp>
      <p:sp>
        <p:nvSpPr>
          <p:cNvPr id="372" name="Google Shape;372;g64724d1e24_0_31"/>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3" name="Google Shape;373;g64724d1e24_0_31"/>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Fitting Factor</a:t>
            </a:r>
            <a:endParaRPr sz="4000" b="1" dirty="0">
              <a:solidFill>
                <a:schemeClr val="lt1"/>
              </a:solidFill>
              <a:latin typeface="Playfair Display"/>
              <a:ea typeface="Playfair Display"/>
              <a:cs typeface="Playfair Display"/>
              <a:sym typeface="Playfair Display"/>
            </a:endParaRPr>
          </a:p>
        </p:txBody>
      </p:sp>
      <p:pic>
        <p:nvPicPr>
          <p:cNvPr id="3" name="Picture 2">
            <a:extLst>
              <a:ext uri="{FF2B5EF4-FFF2-40B4-BE49-F238E27FC236}">
                <a16:creationId xmlns:a16="http://schemas.microsoft.com/office/drawing/2014/main" id="{D00506E7-324F-4377-A66D-6578A42B6306}"/>
              </a:ext>
            </a:extLst>
          </p:cNvPr>
          <p:cNvPicPr>
            <a:picLocks noChangeAspect="1"/>
          </p:cNvPicPr>
          <p:nvPr/>
        </p:nvPicPr>
        <p:blipFill rotWithShape="1">
          <a:blip r:embed="rId3"/>
          <a:srcRect b="54567"/>
          <a:stretch/>
        </p:blipFill>
        <p:spPr>
          <a:xfrm>
            <a:off x="2237009" y="3539494"/>
            <a:ext cx="4640346" cy="1118724"/>
          </a:xfrm>
          <a:prstGeom prst="rect">
            <a:avLst/>
          </a:prstGeom>
        </p:spPr>
      </p:pic>
      <p:sp>
        <p:nvSpPr>
          <p:cNvPr id="11" name="Google Shape;367;g64724d1e24_0_16">
            <a:extLst>
              <a:ext uri="{FF2B5EF4-FFF2-40B4-BE49-F238E27FC236}">
                <a16:creationId xmlns:a16="http://schemas.microsoft.com/office/drawing/2014/main" id="{EE95CCD8-507B-4C42-AAA6-60F6FC0FDB69}"/>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29365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64724d1e24_0_72"/>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g64724d1e24_0_72"/>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Spectrogram</a:t>
            </a:r>
            <a:endParaRPr sz="4000" b="1" dirty="0">
              <a:solidFill>
                <a:schemeClr val="lt1"/>
              </a:solidFill>
              <a:latin typeface="Playfair Display"/>
              <a:ea typeface="Playfair Display"/>
              <a:cs typeface="Playfair Display"/>
              <a:sym typeface="Playfair Display"/>
            </a:endParaRPr>
          </a:p>
        </p:txBody>
      </p:sp>
      <p:sp>
        <p:nvSpPr>
          <p:cNvPr id="425" name="Google Shape;425;g64724d1e24_0_72"/>
          <p:cNvSpPr txBox="1"/>
          <p:nvPr/>
        </p:nvSpPr>
        <p:spPr>
          <a:xfrm>
            <a:off x="1449475" y="1549800"/>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Undistorted Waveform</a:t>
            </a:r>
            <a:endParaRPr sz="1600" dirty="0">
              <a:solidFill>
                <a:schemeClr val="dk1"/>
              </a:solidFill>
              <a:latin typeface="Cambria Math"/>
              <a:ea typeface="Cambria Math"/>
              <a:cs typeface="Cambria Math"/>
              <a:sym typeface="Cambria Math"/>
            </a:endParaRPr>
          </a:p>
        </p:txBody>
      </p:sp>
      <p:sp>
        <p:nvSpPr>
          <p:cNvPr id="426" name="Google Shape;426;g64724d1e24_0_72"/>
          <p:cNvSpPr txBox="1"/>
          <p:nvPr/>
        </p:nvSpPr>
        <p:spPr>
          <a:xfrm>
            <a:off x="6665000" y="1549800"/>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10% Amplitude &amp; Phase Error</a:t>
            </a:r>
            <a:endParaRPr sz="1600" dirty="0">
              <a:solidFill>
                <a:schemeClr val="dk1"/>
              </a:solidFill>
              <a:latin typeface="Cambria Math"/>
              <a:ea typeface="Cambria Math"/>
              <a:cs typeface="Cambria Math"/>
              <a:sym typeface="Cambria Math"/>
            </a:endParaRPr>
          </a:p>
        </p:txBody>
      </p:sp>
      <p:pic>
        <p:nvPicPr>
          <p:cNvPr id="3" name="Picture 2">
            <a:extLst>
              <a:ext uri="{FF2B5EF4-FFF2-40B4-BE49-F238E27FC236}">
                <a16:creationId xmlns:a16="http://schemas.microsoft.com/office/drawing/2014/main" id="{FA154071-51FB-4DC9-946D-AB7E71A1F2F4}"/>
              </a:ext>
            </a:extLst>
          </p:cNvPr>
          <p:cNvPicPr>
            <a:picLocks noChangeAspect="1"/>
          </p:cNvPicPr>
          <p:nvPr/>
        </p:nvPicPr>
        <p:blipFill>
          <a:blip r:embed="rId3"/>
          <a:stretch>
            <a:fillRect/>
          </a:stretch>
        </p:blipFill>
        <p:spPr>
          <a:xfrm>
            <a:off x="843207" y="2287542"/>
            <a:ext cx="5228968" cy="3757500"/>
          </a:xfrm>
          <a:prstGeom prst="rect">
            <a:avLst/>
          </a:prstGeom>
        </p:spPr>
      </p:pic>
      <p:pic>
        <p:nvPicPr>
          <p:cNvPr id="5" name="Picture 4">
            <a:extLst>
              <a:ext uri="{FF2B5EF4-FFF2-40B4-BE49-F238E27FC236}">
                <a16:creationId xmlns:a16="http://schemas.microsoft.com/office/drawing/2014/main" id="{A5350DFE-7749-4E82-AC39-7569F90C527C}"/>
              </a:ext>
            </a:extLst>
          </p:cNvPr>
          <p:cNvPicPr>
            <a:picLocks noChangeAspect="1"/>
          </p:cNvPicPr>
          <p:nvPr/>
        </p:nvPicPr>
        <p:blipFill>
          <a:blip r:embed="rId4"/>
          <a:stretch>
            <a:fillRect/>
          </a:stretch>
        </p:blipFill>
        <p:spPr>
          <a:xfrm>
            <a:off x="6247638" y="2287543"/>
            <a:ext cx="5228968" cy="3757500"/>
          </a:xfrm>
          <a:prstGeom prst="rect">
            <a:avLst/>
          </a:prstGeom>
        </p:spPr>
      </p:pic>
      <p:sp>
        <p:nvSpPr>
          <p:cNvPr id="9" name="Google Shape;367;g64724d1e24_0_16">
            <a:extLst>
              <a:ext uri="{FF2B5EF4-FFF2-40B4-BE49-F238E27FC236}">
                <a16:creationId xmlns:a16="http://schemas.microsoft.com/office/drawing/2014/main" id="{2A50D623-5B73-4597-A6F3-EABAB684A57D}"/>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169234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64724d1e24_0_72"/>
          <p:cNvSpPr/>
          <p:nvPr/>
        </p:nvSpPr>
        <p:spPr>
          <a:xfrm>
            <a:off x="0" y="0"/>
            <a:ext cx="12192000" cy="14928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1" name="Google Shape;421;g64724d1e24_0_72"/>
          <p:cNvSpPr txBox="1">
            <a:spLocks noGrp="1"/>
          </p:cNvSpPr>
          <p:nvPr>
            <p:ph type="title" idx="4294967295"/>
          </p:nvPr>
        </p:nvSpPr>
        <p:spPr>
          <a:xfrm>
            <a:off x="283825" y="229325"/>
            <a:ext cx="11576700" cy="10023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b="1" dirty="0">
                <a:solidFill>
                  <a:schemeClr val="lt1"/>
                </a:solidFill>
                <a:latin typeface="Playfair Display"/>
                <a:ea typeface="Playfair Display"/>
                <a:cs typeface="Playfair Display"/>
                <a:sym typeface="Playfair Display"/>
              </a:rPr>
              <a:t>Efficiency vs. Distance</a:t>
            </a:r>
            <a:endParaRPr sz="4000" b="1" dirty="0">
              <a:solidFill>
                <a:schemeClr val="lt1"/>
              </a:solidFill>
              <a:latin typeface="Playfair Display"/>
              <a:ea typeface="Playfair Display"/>
              <a:cs typeface="Playfair Display"/>
              <a:sym typeface="Playfair Display"/>
            </a:endParaRPr>
          </a:p>
        </p:txBody>
      </p:sp>
      <p:pic>
        <p:nvPicPr>
          <p:cNvPr id="423" name="Google Shape;423;g64724d1e24_0_72"/>
          <p:cNvPicPr preferRelativeResize="0"/>
          <p:nvPr/>
        </p:nvPicPr>
        <p:blipFill>
          <a:blip r:embed="rId3">
            <a:alphaModFix/>
          </a:blip>
          <a:stretch>
            <a:fillRect/>
          </a:stretch>
        </p:blipFill>
        <p:spPr>
          <a:xfrm>
            <a:off x="1222388" y="2290500"/>
            <a:ext cx="4860863" cy="3763525"/>
          </a:xfrm>
          <a:prstGeom prst="rect">
            <a:avLst/>
          </a:prstGeom>
          <a:noFill/>
          <a:ln>
            <a:noFill/>
          </a:ln>
        </p:spPr>
      </p:pic>
      <p:sp>
        <p:nvSpPr>
          <p:cNvPr id="425" name="Google Shape;425;g64724d1e24_0_72"/>
          <p:cNvSpPr txBox="1"/>
          <p:nvPr/>
        </p:nvSpPr>
        <p:spPr>
          <a:xfrm>
            <a:off x="1449475" y="1549800"/>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Undistorted Waveform</a:t>
            </a:r>
            <a:endParaRPr sz="1600" dirty="0">
              <a:solidFill>
                <a:schemeClr val="dk1"/>
              </a:solidFill>
              <a:latin typeface="Cambria Math"/>
              <a:ea typeface="Cambria Math"/>
              <a:cs typeface="Cambria Math"/>
              <a:sym typeface="Cambria Math"/>
            </a:endParaRPr>
          </a:p>
        </p:txBody>
      </p:sp>
      <p:sp>
        <p:nvSpPr>
          <p:cNvPr id="426" name="Google Shape;426;g64724d1e24_0_72"/>
          <p:cNvSpPr txBox="1"/>
          <p:nvPr/>
        </p:nvSpPr>
        <p:spPr>
          <a:xfrm>
            <a:off x="6665000" y="1549800"/>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10% Amplitude &amp; Phase Error</a:t>
            </a:r>
            <a:endParaRPr sz="1600" dirty="0">
              <a:solidFill>
                <a:schemeClr val="dk1"/>
              </a:solidFill>
              <a:latin typeface="Cambria Math"/>
              <a:ea typeface="Cambria Math"/>
              <a:cs typeface="Cambria Math"/>
              <a:sym typeface="Cambria Math"/>
            </a:endParaRPr>
          </a:p>
        </p:txBody>
      </p:sp>
      <p:pic>
        <p:nvPicPr>
          <p:cNvPr id="3" name="Picture 2">
            <a:extLst>
              <a:ext uri="{FF2B5EF4-FFF2-40B4-BE49-F238E27FC236}">
                <a16:creationId xmlns:a16="http://schemas.microsoft.com/office/drawing/2014/main" id="{54E6F18C-7C5E-4CF2-8390-4AE1DF1370C4}"/>
              </a:ext>
            </a:extLst>
          </p:cNvPr>
          <p:cNvPicPr>
            <a:picLocks noChangeAspect="1"/>
          </p:cNvPicPr>
          <p:nvPr/>
        </p:nvPicPr>
        <p:blipFill>
          <a:blip r:embed="rId4"/>
          <a:stretch>
            <a:fillRect/>
          </a:stretch>
        </p:blipFill>
        <p:spPr>
          <a:xfrm>
            <a:off x="6420289" y="2298428"/>
            <a:ext cx="4896122" cy="3790825"/>
          </a:xfrm>
          <a:prstGeom prst="rect">
            <a:avLst/>
          </a:prstGeom>
        </p:spPr>
      </p:pic>
      <p:sp>
        <p:nvSpPr>
          <p:cNvPr id="9" name="Google Shape;367;g64724d1e24_0_16">
            <a:extLst>
              <a:ext uri="{FF2B5EF4-FFF2-40B4-BE49-F238E27FC236}">
                <a16:creationId xmlns:a16="http://schemas.microsoft.com/office/drawing/2014/main" id="{C9F9DF63-96FB-484B-814D-973B88061965}"/>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5" name="Group 4">
            <a:extLst>
              <a:ext uri="{FF2B5EF4-FFF2-40B4-BE49-F238E27FC236}">
                <a16:creationId xmlns:a16="http://schemas.microsoft.com/office/drawing/2014/main" id="{0C85BEFD-A512-40D8-BD3D-DBB37AA56CEB}"/>
              </a:ext>
            </a:extLst>
          </p:cNvPr>
          <p:cNvGrpSpPr/>
          <p:nvPr/>
        </p:nvGrpSpPr>
        <p:grpSpPr>
          <a:xfrm>
            <a:off x="1076453" y="1554970"/>
            <a:ext cx="6282585" cy="4928955"/>
            <a:chOff x="-605031" y="2016812"/>
            <a:chExt cx="5926591" cy="4649663"/>
          </a:xfrm>
        </p:grpSpPr>
        <p:pic>
          <p:nvPicPr>
            <p:cNvPr id="3" name="Picture 2" descr="Diagram&#10;&#10;Description automatically generated">
              <a:extLst>
                <a:ext uri="{FF2B5EF4-FFF2-40B4-BE49-F238E27FC236}">
                  <a16:creationId xmlns:a16="http://schemas.microsoft.com/office/drawing/2014/main" id="{5DA767B0-415D-4549-93C3-8158B50BF4F6}"/>
                </a:ext>
              </a:extLst>
            </p:cNvPr>
            <p:cNvPicPr>
              <a:picLocks noChangeAspect="1"/>
            </p:cNvPicPr>
            <p:nvPr/>
          </p:nvPicPr>
          <p:blipFill rotWithShape="1">
            <a:blip r:embed="rId3"/>
            <a:srcRect l="9489"/>
            <a:stretch/>
          </p:blipFill>
          <p:spPr>
            <a:xfrm>
              <a:off x="-605031" y="2016812"/>
              <a:ext cx="5926591" cy="4649663"/>
            </a:xfrm>
            <a:prstGeom prst="rect">
              <a:avLst/>
            </a:prstGeom>
          </p:spPr>
        </p:pic>
        <p:sp>
          <p:nvSpPr>
            <p:cNvPr id="4" name="Rectangle 3">
              <a:extLst>
                <a:ext uri="{FF2B5EF4-FFF2-40B4-BE49-F238E27FC236}">
                  <a16:creationId xmlns:a16="http://schemas.microsoft.com/office/drawing/2014/main" id="{03159B86-6586-465E-8F45-3FD9AFF2484B}"/>
                </a:ext>
              </a:extLst>
            </p:cNvPr>
            <p:cNvSpPr/>
            <p:nvPr/>
          </p:nvSpPr>
          <p:spPr>
            <a:xfrm>
              <a:off x="2419228" y="2060028"/>
              <a:ext cx="2580519" cy="251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0D2974-57F3-4C91-A548-8E6F7B9FC0F8}"/>
                </a:ext>
              </a:extLst>
            </p:cNvPr>
            <p:cNvSpPr/>
            <p:nvPr/>
          </p:nvSpPr>
          <p:spPr>
            <a:xfrm>
              <a:off x="4129548" y="4349014"/>
              <a:ext cx="683386" cy="3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D200A-DB3C-4F0D-8927-1DD602490122}"/>
                </a:ext>
              </a:extLst>
            </p:cNvPr>
            <p:cNvSpPr/>
            <p:nvPr/>
          </p:nvSpPr>
          <p:spPr>
            <a:xfrm>
              <a:off x="4375679" y="4277954"/>
              <a:ext cx="683386" cy="3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56" name="Google Shape;356;g64724d1e24_0_16"/>
              <p:cNvSpPr/>
              <p:nvPr/>
            </p:nvSpPr>
            <p:spPr>
              <a:xfrm>
                <a:off x="8071213" y="1673506"/>
                <a:ext cx="2444622" cy="933888"/>
              </a:xfrm>
              <a:prstGeom prst="rect">
                <a:avLst/>
              </a:prstGeom>
              <a:solidFill>
                <a:srgbClr val="2F2F2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b="1" dirty="0">
                    <a:solidFill>
                      <a:srgbClr val="FFFFFF"/>
                    </a:solidFill>
                    <a:latin typeface="Cambria Math"/>
                    <a:ea typeface="Cambria Math"/>
                    <a:cs typeface="Cambria Math"/>
                    <a:sym typeface="Cambria Math"/>
                  </a:rPr>
                  <a:t>Optical Intensity </a:t>
                </a:r>
                <a14:m>
                  <m:oMath xmlns:m="http://schemas.openxmlformats.org/officeDocument/2006/math">
                    <m:sSub>
                      <m:sSubPr>
                        <m:ctrlPr>
                          <a:rPr lang="en-US" sz="1800" b="1" i="1" smtClean="0">
                            <a:solidFill>
                              <a:srgbClr val="FFFFFF"/>
                            </a:solidFill>
                            <a:latin typeface="Cambria Math" panose="02040503050406030204" pitchFamily="18" charset="0"/>
                            <a:ea typeface="Cambria Math"/>
                            <a:sym typeface="Cambria Math"/>
                          </a:rPr>
                        </m:ctrlPr>
                      </m:sSubPr>
                      <m:e>
                        <m:r>
                          <a:rPr lang="en-US" sz="1800" b="1" i="1" smtClean="0">
                            <a:solidFill>
                              <a:srgbClr val="FFFFFF"/>
                            </a:solidFill>
                            <a:latin typeface="Cambria Math" panose="02040503050406030204" pitchFamily="18" charset="0"/>
                            <a:ea typeface="Cambria Math"/>
                            <a:sym typeface="Cambria Math"/>
                          </a:rPr>
                          <m:t>𝒅</m:t>
                        </m:r>
                      </m:e>
                      <m:sub>
                        <m:r>
                          <a:rPr lang="en-US" sz="1800" b="1" i="1" smtClean="0">
                            <a:solidFill>
                              <a:srgbClr val="FFFFFF"/>
                            </a:solidFill>
                            <a:latin typeface="Cambria Math" panose="02040503050406030204" pitchFamily="18" charset="0"/>
                            <a:ea typeface="Cambria Math"/>
                            <a:sym typeface="Cambria Math"/>
                          </a:rPr>
                          <m:t>𝒆𝒓𝒓</m:t>
                        </m:r>
                      </m:sub>
                    </m:sSub>
                  </m:oMath>
                </a14:m>
                <a:endParaRPr sz="1800" b="1" dirty="0">
                  <a:solidFill>
                    <a:srgbClr val="FFFFFF"/>
                  </a:solidFill>
                  <a:latin typeface="Cambria Math"/>
                  <a:ea typeface="Cambria Math"/>
                  <a:cs typeface="Cambria Math"/>
                  <a:sym typeface="Cambria Math"/>
                </a:endParaRPr>
              </a:p>
            </p:txBody>
          </p:sp>
        </mc:Choice>
        <mc:Fallback xmlns="">
          <p:sp>
            <p:nvSpPr>
              <p:cNvPr id="356" name="Google Shape;356;g64724d1e24_0_16"/>
              <p:cNvSpPr>
                <a:spLocks noRot="1" noChangeAspect="1" noMove="1" noResize="1" noEditPoints="1" noAdjustHandles="1" noChangeArrowheads="1" noChangeShapeType="1" noTextEdit="1"/>
              </p:cNvSpPr>
              <p:nvPr/>
            </p:nvSpPr>
            <p:spPr>
              <a:xfrm>
                <a:off x="8071213" y="1673506"/>
                <a:ext cx="2444622" cy="933888"/>
              </a:xfrm>
              <a:prstGeom prst="rect">
                <a:avLst/>
              </a:prstGeom>
              <a:blipFill>
                <a:blip r:embed="rId4"/>
                <a:stretch>
                  <a:fillRect/>
                </a:stretch>
              </a:blipFill>
              <a:ln>
                <a:noFill/>
              </a:ln>
            </p:spPr>
            <p:txBody>
              <a:bodyPr/>
              <a:lstStyle/>
              <a:p>
                <a:r>
                  <a:rPr lang="en-US">
                    <a:noFill/>
                  </a:rPr>
                  <a:t> </a:t>
                </a:r>
              </a:p>
            </p:txBody>
          </p:sp>
        </mc:Fallback>
      </mc:AlternateContent>
      <p:sp>
        <p:nvSpPr>
          <p:cNvPr id="357" name="Google Shape;357;g64724d1e24_0_16"/>
          <p:cNvSpPr/>
          <p:nvPr/>
        </p:nvSpPr>
        <p:spPr>
          <a:xfrm>
            <a:off x="8071213" y="2897696"/>
            <a:ext cx="2433900" cy="933888"/>
          </a:xfrm>
          <a:prstGeom prst="rect">
            <a:avLst/>
          </a:prstGeom>
          <a:solidFill>
            <a:srgbClr val="41414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b="1" dirty="0">
                <a:solidFill>
                  <a:srgbClr val="FFFFFF"/>
                </a:solidFill>
                <a:latin typeface="Cambria Math"/>
                <a:ea typeface="Cambria Math"/>
                <a:cs typeface="Cambria Math"/>
                <a:sym typeface="Cambria Math"/>
              </a:rPr>
              <a:t>Calibration Function  </a:t>
            </a:r>
            <a:endParaRPr sz="1800" b="1" dirty="0">
              <a:solidFill>
                <a:srgbClr val="FFFFFF"/>
              </a:solidFill>
              <a:latin typeface="Cambria Math"/>
              <a:ea typeface="Cambria Math"/>
              <a:cs typeface="Cambria Math"/>
              <a:sym typeface="Cambria Math"/>
            </a:endParaRPr>
          </a:p>
        </p:txBody>
      </p:sp>
      <p:sp>
        <p:nvSpPr>
          <p:cNvPr id="359" name="Google Shape;359;g64724d1e24_0_16"/>
          <p:cNvSpPr/>
          <p:nvPr/>
        </p:nvSpPr>
        <p:spPr>
          <a:xfrm>
            <a:off x="8071213" y="5369331"/>
            <a:ext cx="2433900" cy="933887"/>
          </a:xfrm>
          <a:prstGeom prst="rect">
            <a:avLst/>
          </a:prstGeom>
          <a:solidFill>
            <a:srgbClr val="50505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b="1" dirty="0">
                <a:solidFill>
                  <a:srgbClr val="FFFFFF"/>
                </a:solidFill>
                <a:latin typeface="Cambria Math"/>
                <a:ea typeface="Cambria Math"/>
                <a:cs typeface="Cambria Math"/>
                <a:sym typeface="Cambria Math"/>
              </a:rPr>
              <a:t>Detection Software</a:t>
            </a:r>
          </a:p>
          <a:p>
            <a:pPr marL="0" lvl="0" indent="0" algn="ctr" rtl="0">
              <a:spcBef>
                <a:spcPts val="0"/>
              </a:spcBef>
              <a:spcAft>
                <a:spcPts val="0"/>
              </a:spcAft>
              <a:buNone/>
            </a:pPr>
            <a:r>
              <a:rPr lang="en-US" sz="1800" b="1" dirty="0">
                <a:solidFill>
                  <a:srgbClr val="FFFFFF"/>
                </a:solidFill>
                <a:latin typeface="Cambria Math"/>
                <a:ea typeface="Cambria Math"/>
                <a:cs typeface="Cambria Math"/>
                <a:sym typeface="Cambria Math"/>
              </a:rPr>
              <a:t>(cWB)</a:t>
            </a:r>
            <a:endParaRPr sz="1800" b="1" dirty="0">
              <a:solidFill>
                <a:srgbClr val="FFFFFF"/>
              </a:solidFill>
              <a:latin typeface="Cambria Math"/>
              <a:ea typeface="Cambria Math"/>
              <a:cs typeface="Cambria Math"/>
              <a:sym typeface="Cambria Math"/>
            </a:endParaRPr>
          </a:p>
        </p:txBody>
      </p:sp>
      <p:sp>
        <p:nvSpPr>
          <p:cNvPr id="367" name="Google Shape;367;g64724d1e24_0_16"/>
          <p:cNvSpPr txBox="1">
            <a:spLocks noGrp="1"/>
          </p:cNvSpPr>
          <p:nvPr>
            <p:ph type="ftr" idx="11"/>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dirty="0">
                <a:solidFill>
                  <a:srgbClr val="888888"/>
                </a:solidFill>
                <a:latin typeface="Calibri"/>
                <a:ea typeface="Calibri"/>
                <a:cs typeface="Calibri"/>
                <a:sym typeface="Calibri"/>
              </a:rPr>
              <a:t>NASA Space Grant 2021</a:t>
            </a:r>
            <a:endParaRPr dirty="0"/>
          </a:p>
        </p:txBody>
      </p:sp>
      <p:sp>
        <p:nvSpPr>
          <p:cNvPr id="14" name="Google Shape;357;g64724d1e24_0_16">
            <a:extLst>
              <a:ext uri="{FF2B5EF4-FFF2-40B4-BE49-F238E27FC236}">
                <a16:creationId xmlns:a16="http://schemas.microsoft.com/office/drawing/2014/main" id="{A1E7D4A7-F204-4627-A226-1DB56E48CA56}"/>
              </a:ext>
            </a:extLst>
          </p:cNvPr>
          <p:cNvSpPr/>
          <p:nvPr/>
        </p:nvSpPr>
        <p:spPr>
          <a:xfrm>
            <a:off x="8071213" y="4145142"/>
            <a:ext cx="2433900" cy="933887"/>
          </a:xfrm>
          <a:prstGeom prst="rect">
            <a:avLst/>
          </a:prstGeom>
          <a:solidFill>
            <a:srgbClr val="41414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800" b="1" dirty="0">
                <a:solidFill>
                  <a:srgbClr val="FFFFFF"/>
                </a:solidFill>
                <a:latin typeface="Cambria Math"/>
                <a:ea typeface="Cambria Math"/>
                <a:cs typeface="Cambria Math"/>
                <a:sym typeface="Cambria Math"/>
              </a:rPr>
              <a:t>Space-Time Strain h(t)</a:t>
            </a:r>
            <a:endParaRPr sz="1800" b="1" dirty="0">
              <a:solidFill>
                <a:srgbClr val="FFFFFF"/>
              </a:solidFill>
              <a:latin typeface="Cambria Math"/>
              <a:ea typeface="Cambria Math"/>
              <a:cs typeface="Cambria Math"/>
              <a:sym typeface="Cambria Math"/>
            </a:endParaRPr>
          </a:p>
        </p:txBody>
      </p:sp>
      <p:cxnSp>
        <p:nvCxnSpPr>
          <p:cNvPr id="27" name="Straight Arrow Connector 26">
            <a:extLst>
              <a:ext uri="{FF2B5EF4-FFF2-40B4-BE49-F238E27FC236}">
                <a16:creationId xmlns:a16="http://schemas.microsoft.com/office/drawing/2014/main" id="{12C6F390-9F7B-4BE6-9EC5-90D41B21869F}"/>
              </a:ext>
            </a:extLst>
          </p:cNvPr>
          <p:cNvCxnSpPr>
            <a:cxnSpLocks/>
            <a:stCxn id="356" idx="2"/>
            <a:endCxn id="357" idx="0"/>
          </p:cNvCxnSpPr>
          <p:nvPr/>
        </p:nvCxnSpPr>
        <p:spPr>
          <a:xfrm flipH="1">
            <a:off x="9288163" y="2607394"/>
            <a:ext cx="5361" cy="29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179929F-C047-40A2-BDB0-911B812F04FC}"/>
              </a:ext>
            </a:extLst>
          </p:cNvPr>
          <p:cNvCxnSpPr>
            <a:cxnSpLocks/>
            <a:stCxn id="357" idx="2"/>
            <a:endCxn id="14" idx="0"/>
          </p:cNvCxnSpPr>
          <p:nvPr/>
        </p:nvCxnSpPr>
        <p:spPr>
          <a:xfrm>
            <a:off x="9288163" y="3831584"/>
            <a:ext cx="0" cy="313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BD8330D-0B3C-4C03-B1C3-311818D37AAE}"/>
              </a:ext>
            </a:extLst>
          </p:cNvPr>
          <p:cNvCxnSpPr>
            <a:cxnSpLocks/>
            <a:stCxn id="14" idx="2"/>
            <a:endCxn id="359" idx="0"/>
          </p:cNvCxnSpPr>
          <p:nvPr/>
        </p:nvCxnSpPr>
        <p:spPr>
          <a:xfrm>
            <a:off x="9288163" y="5079029"/>
            <a:ext cx="0" cy="29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Google Shape;365;g64724d1e24_0_16">
            <a:extLst>
              <a:ext uri="{FF2B5EF4-FFF2-40B4-BE49-F238E27FC236}">
                <a16:creationId xmlns:a16="http://schemas.microsoft.com/office/drawing/2014/main" id="{17E3086D-098E-4278-B1ED-817897A02976}"/>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366;g64724d1e24_0_16">
            <a:extLst>
              <a:ext uri="{FF2B5EF4-FFF2-40B4-BE49-F238E27FC236}">
                <a16:creationId xmlns:a16="http://schemas.microsoft.com/office/drawing/2014/main" id="{B4B50C96-ABAC-4F40-99AE-EF66CF83FD41}"/>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Overview/Flowchart</a:t>
            </a:r>
          </a:p>
        </p:txBody>
      </p:sp>
      <p:sp>
        <p:nvSpPr>
          <p:cNvPr id="20" name="Rectangle 19">
            <a:extLst>
              <a:ext uri="{FF2B5EF4-FFF2-40B4-BE49-F238E27FC236}">
                <a16:creationId xmlns:a16="http://schemas.microsoft.com/office/drawing/2014/main" id="{F81A5E0B-9091-4228-9010-80F4B4EC0888}"/>
              </a:ext>
            </a:extLst>
          </p:cNvPr>
          <p:cNvSpPr/>
          <p:nvPr/>
        </p:nvSpPr>
        <p:spPr>
          <a:xfrm>
            <a:off x="1547223" y="5762445"/>
            <a:ext cx="1548822" cy="307777"/>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(Ling Sun, 2020) </a:t>
            </a:r>
            <a:endParaRPr lang="en-US" dirty="0"/>
          </a:p>
        </p:txBody>
      </p:sp>
    </p:spTree>
    <p:extLst>
      <p:ext uri="{BB962C8B-B14F-4D97-AF65-F5344CB8AC3E}">
        <p14:creationId xmlns:p14="http://schemas.microsoft.com/office/powerpoint/2010/main" val="208058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5" name="Group 4">
            <a:extLst>
              <a:ext uri="{FF2B5EF4-FFF2-40B4-BE49-F238E27FC236}">
                <a16:creationId xmlns:a16="http://schemas.microsoft.com/office/drawing/2014/main" id="{18B839CB-3531-4FF3-8AA8-BFD0153E03EF}"/>
              </a:ext>
            </a:extLst>
          </p:cNvPr>
          <p:cNvGrpSpPr/>
          <p:nvPr/>
        </p:nvGrpSpPr>
        <p:grpSpPr>
          <a:xfrm>
            <a:off x="1255597" y="1597280"/>
            <a:ext cx="10043056" cy="4886645"/>
            <a:chOff x="1255597" y="1597280"/>
            <a:chExt cx="10043056" cy="4886645"/>
          </a:xfrm>
        </p:grpSpPr>
        <p:pic>
          <p:nvPicPr>
            <p:cNvPr id="3" name="Picture 2">
              <a:extLst>
                <a:ext uri="{FF2B5EF4-FFF2-40B4-BE49-F238E27FC236}">
                  <a16:creationId xmlns:a16="http://schemas.microsoft.com/office/drawing/2014/main" id="{B541F2BA-7246-4774-9F0D-803F38C2A3D5}"/>
                </a:ext>
              </a:extLst>
            </p:cNvPr>
            <p:cNvPicPr>
              <a:picLocks noChangeAspect="1"/>
            </p:cNvPicPr>
            <p:nvPr/>
          </p:nvPicPr>
          <p:blipFill>
            <a:blip r:embed="rId3"/>
            <a:stretch>
              <a:fillRect/>
            </a:stretch>
          </p:blipFill>
          <p:spPr>
            <a:xfrm>
              <a:off x="1255597" y="1597280"/>
              <a:ext cx="10043056" cy="4886645"/>
            </a:xfrm>
            <a:prstGeom prst="rect">
              <a:avLst/>
            </a:prstGeom>
          </p:spPr>
        </p:pic>
        <p:sp>
          <p:nvSpPr>
            <p:cNvPr id="4" name="Rectangle 3">
              <a:extLst>
                <a:ext uri="{FF2B5EF4-FFF2-40B4-BE49-F238E27FC236}">
                  <a16:creationId xmlns:a16="http://schemas.microsoft.com/office/drawing/2014/main" id="{22B394B0-5536-4B2A-A461-081CDF1DBFC2}"/>
                </a:ext>
              </a:extLst>
            </p:cNvPr>
            <p:cNvSpPr/>
            <p:nvPr/>
          </p:nvSpPr>
          <p:spPr>
            <a:xfrm>
              <a:off x="5171090" y="2354317"/>
              <a:ext cx="3710151" cy="35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6306A50-1892-44E0-BCCA-4F8FA77DA96B}"/>
              </a:ext>
            </a:extLst>
          </p:cNvPr>
          <p:cNvSpPr txBox="1"/>
          <p:nvPr/>
        </p:nvSpPr>
        <p:spPr>
          <a:xfrm>
            <a:off x="5097517" y="2332673"/>
            <a:ext cx="5458546"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rPr>
              <a:t>Time Dependent and Evolving Calibration Filter </a:t>
            </a:r>
          </a:p>
        </p:txBody>
      </p:sp>
      <p:sp>
        <p:nvSpPr>
          <p:cNvPr id="6" name="Rectangle 5">
            <a:extLst>
              <a:ext uri="{FF2B5EF4-FFF2-40B4-BE49-F238E27FC236}">
                <a16:creationId xmlns:a16="http://schemas.microsoft.com/office/drawing/2014/main" id="{CCA2B6A7-2302-4531-96BE-580584D92D8D}"/>
              </a:ext>
            </a:extLst>
          </p:cNvPr>
          <p:cNvSpPr/>
          <p:nvPr/>
        </p:nvSpPr>
        <p:spPr>
          <a:xfrm>
            <a:off x="2753710" y="2354317"/>
            <a:ext cx="493987" cy="357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6CA25C-A601-45BD-93F5-FE1BA78D7871}"/>
                  </a:ext>
                </a:extLst>
              </p:cNvPr>
              <p:cNvSpPr txBox="1"/>
              <p:nvPr/>
            </p:nvSpPr>
            <p:spPr>
              <a:xfrm>
                <a:off x="2640380" y="2311559"/>
                <a:ext cx="72064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𝑒𝑟𝑟</m:t>
                          </m:r>
                        </m:sub>
                      </m:sSub>
                    </m:oMath>
                  </m:oMathPara>
                </a14:m>
                <a:endParaRPr lang="en-US" sz="1800" dirty="0"/>
              </a:p>
            </p:txBody>
          </p:sp>
        </mc:Choice>
        <mc:Fallback xmlns="">
          <p:sp>
            <p:nvSpPr>
              <p:cNvPr id="8" name="TextBox 7">
                <a:extLst>
                  <a:ext uri="{FF2B5EF4-FFF2-40B4-BE49-F238E27FC236}">
                    <a16:creationId xmlns:a16="http://schemas.microsoft.com/office/drawing/2014/main" id="{FB6CA25C-A601-45BD-93F5-FE1BA78D7871}"/>
                  </a:ext>
                </a:extLst>
              </p:cNvPr>
              <p:cNvSpPr txBox="1">
                <a:spLocks noRot="1" noChangeAspect="1" noMove="1" noResize="1" noEditPoints="1" noAdjustHandles="1" noChangeArrowheads="1" noChangeShapeType="1" noTextEdit="1"/>
              </p:cNvSpPr>
              <p:nvPr/>
            </p:nvSpPr>
            <p:spPr>
              <a:xfrm>
                <a:off x="2640380" y="2311559"/>
                <a:ext cx="720645" cy="400110"/>
              </a:xfrm>
              <a:prstGeom prst="rect">
                <a:avLst/>
              </a:prstGeom>
              <a:blipFill>
                <a:blip r:embed="rId4"/>
                <a:stretch>
                  <a:fillRect/>
                </a:stretch>
              </a:blipFill>
            </p:spPr>
            <p:txBody>
              <a:bodyPr/>
              <a:lstStyle/>
              <a:p>
                <a:r>
                  <a:rPr lang="en-US">
                    <a:noFill/>
                  </a:rPr>
                  <a:t> </a:t>
                </a:r>
              </a:p>
            </p:txBody>
          </p:sp>
        </mc:Fallback>
      </mc:AlternateContent>
      <p:sp>
        <p:nvSpPr>
          <p:cNvPr id="12" name="Google Shape;365;g64724d1e24_0_16">
            <a:extLst>
              <a:ext uri="{FF2B5EF4-FFF2-40B4-BE49-F238E27FC236}">
                <a16:creationId xmlns:a16="http://schemas.microsoft.com/office/drawing/2014/main" id="{502C0057-CDE5-4A26-AEB5-62DE4DFDE31D}"/>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366;g64724d1e24_0_16">
            <a:extLst>
              <a:ext uri="{FF2B5EF4-FFF2-40B4-BE49-F238E27FC236}">
                <a16:creationId xmlns:a16="http://schemas.microsoft.com/office/drawing/2014/main" id="{B497A775-70CB-4C1B-9E7B-4915BB581391}"/>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Calibration Errors</a:t>
            </a:r>
          </a:p>
        </p:txBody>
      </p:sp>
      <p:sp>
        <p:nvSpPr>
          <p:cNvPr id="11" name="Google Shape;367;g64724d1e24_0_16">
            <a:extLst>
              <a:ext uri="{FF2B5EF4-FFF2-40B4-BE49-F238E27FC236}">
                <a16:creationId xmlns:a16="http://schemas.microsoft.com/office/drawing/2014/main" id="{49051DD3-F4D6-4869-820C-E5340B1EC5AA}"/>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347444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E5009491-1512-4749-BDD5-0A586CFF839E}"/>
              </a:ext>
            </a:extLst>
          </p:cNvPr>
          <p:cNvPicPr>
            <a:picLocks noChangeAspect="1"/>
          </p:cNvPicPr>
          <p:nvPr/>
        </p:nvPicPr>
        <p:blipFill>
          <a:blip r:embed="rId3"/>
          <a:stretch>
            <a:fillRect/>
          </a:stretch>
        </p:blipFill>
        <p:spPr>
          <a:xfrm>
            <a:off x="2149357" y="1679255"/>
            <a:ext cx="7893285" cy="4390967"/>
          </a:xfrm>
          <a:prstGeom prst="rect">
            <a:avLst/>
          </a:prstGeom>
        </p:spPr>
      </p:pic>
      <p:sp>
        <p:nvSpPr>
          <p:cNvPr id="6" name="Google Shape;365;g64724d1e24_0_16">
            <a:extLst>
              <a:ext uri="{FF2B5EF4-FFF2-40B4-BE49-F238E27FC236}">
                <a16:creationId xmlns:a16="http://schemas.microsoft.com/office/drawing/2014/main" id="{AA76DB08-0E50-46F6-A241-D0B42C84A116}"/>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 name="Google Shape;366;g64724d1e24_0_16">
            <a:extLst>
              <a:ext uri="{FF2B5EF4-FFF2-40B4-BE49-F238E27FC236}">
                <a16:creationId xmlns:a16="http://schemas.microsoft.com/office/drawing/2014/main" id="{65DB373C-5D5F-4C6B-B315-BD057E39DC4D}"/>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DARM Response/Calibration</a:t>
            </a:r>
          </a:p>
        </p:txBody>
      </p:sp>
      <p:sp>
        <p:nvSpPr>
          <p:cNvPr id="8" name="Rectangle 7">
            <a:extLst>
              <a:ext uri="{FF2B5EF4-FFF2-40B4-BE49-F238E27FC236}">
                <a16:creationId xmlns:a16="http://schemas.microsoft.com/office/drawing/2014/main" id="{B26B1EC9-2569-4BD3-9B2F-924E27EED71D}"/>
              </a:ext>
            </a:extLst>
          </p:cNvPr>
          <p:cNvSpPr/>
          <p:nvPr/>
        </p:nvSpPr>
        <p:spPr>
          <a:xfrm>
            <a:off x="1547223" y="5762445"/>
            <a:ext cx="1548822" cy="307777"/>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(Ling Sun, 2020) </a:t>
            </a:r>
            <a:endParaRPr lang="en-US" dirty="0"/>
          </a:p>
        </p:txBody>
      </p:sp>
      <p:sp>
        <p:nvSpPr>
          <p:cNvPr id="9" name="Google Shape;367;g64724d1e24_0_16">
            <a:extLst>
              <a:ext uri="{FF2B5EF4-FFF2-40B4-BE49-F238E27FC236}">
                <a16:creationId xmlns:a16="http://schemas.microsoft.com/office/drawing/2014/main" id="{C38D3001-8166-4F1D-8FAB-89E8820DF9CD}"/>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400179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16" name="Picture 15" descr="Chart&#10;&#10;Description automatically generated">
            <a:extLst>
              <a:ext uri="{FF2B5EF4-FFF2-40B4-BE49-F238E27FC236}">
                <a16:creationId xmlns:a16="http://schemas.microsoft.com/office/drawing/2014/main" id="{434583C6-3055-483B-874C-361C94CE3F48}"/>
              </a:ext>
            </a:extLst>
          </p:cNvPr>
          <p:cNvPicPr>
            <a:picLocks noChangeAspect="1"/>
          </p:cNvPicPr>
          <p:nvPr/>
        </p:nvPicPr>
        <p:blipFill>
          <a:blip r:embed="rId3"/>
          <a:stretch>
            <a:fillRect/>
          </a:stretch>
        </p:blipFill>
        <p:spPr>
          <a:xfrm>
            <a:off x="6172017" y="1740937"/>
            <a:ext cx="5052608" cy="3755921"/>
          </a:xfrm>
          <a:prstGeom prst="rect">
            <a:avLst/>
          </a:prstGeom>
        </p:spPr>
      </p:pic>
      <p:sp>
        <p:nvSpPr>
          <p:cNvPr id="415" name="Google Shape;415;g64724d1e24_0_62"/>
          <p:cNvSpPr txBox="1"/>
          <p:nvPr/>
        </p:nvSpPr>
        <p:spPr>
          <a:xfrm>
            <a:off x="1567479" y="5719390"/>
            <a:ext cx="9366741" cy="6946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ambria Math"/>
                <a:ea typeface="Cambria Math"/>
                <a:cs typeface="Cambria Math"/>
                <a:sym typeface="Cambria Math"/>
              </a:rPr>
              <a:t>Total Calibration Uncertainty Percentiles for the first epoch in O3A. This shows the frequency dependent departures from unity magnitude and zero phase of the system wrt the model </a:t>
            </a:r>
            <a:endParaRPr sz="1600" dirty="0">
              <a:latin typeface="Cambria Math"/>
              <a:ea typeface="Cambria Math"/>
              <a:cs typeface="Cambria Math"/>
              <a:sym typeface="Cambria Math"/>
            </a:endParaRPr>
          </a:p>
          <a:p>
            <a:pPr marL="0" lvl="0" indent="0" algn="ctr" rtl="0">
              <a:spcBef>
                <a:spcPts val="0"/>
              </a:spcBef>
              <a:spcAft>
                <a:spcPts val="0"/>
              </a:spcAft>
              <a:buNone/>
            </a:pPr>
            <a:endParaRPr sz="1600" dirty="0">
              <a:latin typeface="Cambria Math"/>
              <a:ea typeface="Cambria Math"/>
              <a:cs typeface="Cambria Math"/>
              <a:sym typeface="Cambria Math"/>
            </a:endParaRPr>
          </a:p>
        </p:txBody>
      </p:sp>
      <p:pic>
        <p:nvPicPr>
          <p:cNvPr id="3" name="Picture 2" descr="Chart&#10;&#10;Description automatically generated">
            <a:extLst>
              <a:ext uri="{FF2B5EF4-FFF2-40B4-BE49-F238E27FC236}">
                <a16:creationId xmlns:a16="http://schemas.microsoft.com/office/drawing/2014/main" id="{57057DEF-3EA1-468B-8EEE-71790E7934BB}"/>
              </a:ext>
            </a:extLst>
          </p:cNvPr>
          <p:cNvPicPr>
            <a:picLocks noChangeAspect="1"/>
          </p:cNvPicPr>
          <p:nvPr/>
        </p:nvPicPr>
        <p:blipFill rotWithShape="1">
          <a:blip r:embed="rId4"/>
          <a:srcRect l="6029"/>
          <a:stretch/>
        </p:blipFill>
        <p:spPr>
          <a:xfrm>
            <a:off x="1248140" y="1695328"/>
            <a:ext cx="4965923" cy="3812040"/>
          </a:xfrm>
          <a:prstGeom prst="rect">
            <a:avLst/>
          </a:prstGeom>
        </p:spPr>
      </p:pic>
      <p:sp>
        <p:nvSpPr>
          <p:cNvPr id="411" name="Google Shape;411;g64724d1e24_0_62"/>
          <p:cNvSpPr txBox="1"/>
          <p:nvPr/>
        </p:nvSpPr>
        <p:spPr>
          <a:xfrm>
            <a:off x="1386413" y="1292498"/>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Hanford, WA</a:t>
            </a:r>
            <a:endParaRPr sz="1600" dirty="0">
              <a:solidFill>
                <a:schemeClr val="dk1"/>
              </a:solidFill>
              <a:latin typeface="Cambria Math"/>
              <a:ea typeface="Cambria Math"/>
              <a:cs typeface="Cambria Math"/>
              <a:sym typeface="Cambria Math"/>
            </a:endParaRPr>
          </a:p>
        </p:txBody>
      </p:sp>
      <p:sp>
        <p:nvSpPr>
          <p:cNvPr id="414" name="Google Shape;414;g64724d1e24_0_62"/>
          <p:cNvSpPr txBox="1"/>
          <p:nvPr/>
        </p:nvSpPr>
        <p:spPr>
          <a:xfrm>
            <a:off x="6601938" y="1292498"/>
            <a:ext cx="4406700" cy="713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500"/>
              <a:buFont typeface="Arial"/>
              <a:buNone/>
            </a:pPr>
            <a:r>
              <a:rPr lang="en-US" sz="2400" dirty="0">
                <a:solidFill>
                  <a:schemeClr val="dk1"/>
                </a:solidFill>
                <a:latin typeface="Cambria Math"/>
                <a:ea typeface="Cambria Math"/>
                <a:cs typeface="Cambria Math"/>
                <a:sym typeface="Cambria Math"/>
              </a:rPr>
              <a:t>Livingston, LA</a:t>
            </a:r>
            <a:endParaRPr sz="1600" dirty="0">
              <a:solidFill>
                <a:schemeClr val="dk1"/>
              </a:solidFill>
              <a:latin typeface="Cambria Math"/>
              <a:ea typeface="Cambria Math"/>
              <a:cs typeface="Cambria Math"/>
              <a:sym typeface="Cambria Math"/>
            </a:endParaRPr>
          </a:p>
        </p:txBody>
      </p:sp>
      <p:sp>
        <p:nvSpPr>
          <p:cNvPr id="13" name="Google Shape;365;g64724d1e24_0_16">
            <a:extLst>
              <a:ext uri="{FF2B5EF4-FFF2-40B4-BE49-F238E27FC236}">
                <a16:creationId xmlns:a16="http://schemas.microsoft.com/office/drawing/2014/main" id="{55D82B0F-38A6-4420-A742-B299422F620C}"/>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366;g64724d1e24_0_16">
            <a:extLst>
              <a:ext uri="{FF2B5EF4-FFF2-40B4-BE49-F238E27FC236}">
                <a16:creationId xmlns:a16="http://schemas.microsoft.com/office/drawing/2014/main" id="{6AC4EE4F-86DB-4442-8DC2-285F33EF0370}"/>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Uncertainty Budget </a:t>
            </a:r>
          </a:p>
        </p:txBody>
      </p:sp>
      <p:sp>
        <p:nvSpPr>
          <p:cNvPr id="15" name="Rectangle 14">
            <a:extLst>
              <a:ext uri="{FF2B5EF4-FFF2-40B4-BE49-F238E27FC236}">
                <a16:creationId xmlns:a16="http://schemas.microsoft.com/office/drawing/2014/main" id="{7EE61933-40E8-4E38-86A8-5D4E54A9FFCB}"/>
              </a:ext>
            </a:extLst>
          </p:cNvPr>
          <p:cNvSpPr/>
          <p:nvPr/>
        </p:nvSpPr>
        <p:spPr>
          <a:xfrm>
            <a:off x="10363529" y="5411613"/>
            <a:ext cx="1548822" cy="307777"/>
          </a:xfrm>
          <a:prstGeom prst="rect">
            <a:avLst/>
          </a:prstGeom>
        </p:spPr>
        <p:txBody>
          <a:bodyPr wrap="none">
            <a:spAutoFit/>
          </a:bodyPr>
          <a:lstStyle/>
          <a:p>
            <a:r>
              <a:rPr lang="en-US" dirty="0">
                <a:latin typeface="Cambria Math" panose="02040503050406030204" pitchFamily="18" charset="0"/>
                <a:ea typeface="Cambria Math" panose="02040503050406030204" pitchFamily="18" charset="0"/>
              </a:rPr>
              <a:t>(Ling Sun, 2020) </a:t>
            </a:r>
            <a:endParaRPr lang="en-US" dirty="0"/>
          </a:p>
        </p:txBody>
      </p:sp>
      <p:sp>
        <p:nvSpPr>
          <p:cNvPr id="11" name="Google Shape;367;g64724d1e24_0_16">
            <a:extLst>
              <a:ext uri="{FF2B5EF4-FFF2-40B4-BE49-F238E27FC236}">
                <a16:creationId xmlns:a16="http://schemas.microsoft.com/office/drawing/2014/main" id="{007D56A6-546D-48E6-A2C3-14D8A5F0A0CE}"/>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9" name="Picture 8">
            <a:extLst>
              <a:ext uri="{FF2B5EF4-FFF2-40B4-BE49-F238E27FC236}">
                <a16:creationId xmlns:a16="http://schemas.microsoft.com/office/drawing/2014/main" id="{4CA5FC1D-E3B7-4F9D-AC63-22A12C101BB1}"/>
              </a:ext>
            </a:extLst>
          </p:cNvPr>
          <p:cNvPicPr>
            <a:picLocks noChangeAspect="1"/>
          </p:cNvPicPr>
          <p:nvPr/>
        </p:nvPicPr>
        <p:blipFill rotWithShape="1">
          <a:blip r:embed="rId3"/>
          <a:srcRect b="21367"/>
          <a:stretch/>
        </p:blipFill>
        <p:spPr>
          <a:xfrm>
            <a:off x="646537" y="1722126"/>
            <a:ext cx="11545463" cy="3538982"/>
          </a:xfrm>
          <a:prstGeom prst="rect">
            <a:avLst/>
          </a:prstGeom>
        </p:spPr>
      </p:pic>
      <p:sp>
        <p:nvSpPr>
          <p:cNvPr id="2" name="TextBox 1">
            <a:extLst>
              <a:ext uri="{FF2B5EF4-FFF2-40B4-BE49-F238E27FC236}">
                <a16:creationId xmlns:a16="http://schemas.microsoft.com/office/drawing/2014/main" id="{DED30D9D-505A-4CC3-955C-B21E545C63F4}"/>
              </a:ext>
            </a:extLst>
          </p:cNvPr>
          <p:cNvSpPr txBox="1"/>
          <p:nvPr/>
        </p:nvSpPr>
        <p:spPr>
          <a:xfrm>
            <a:off x="646537" y="5390199"/>
            <a:ext cx="11299888" cy="400110"/>
          </a:xfrm>
          <a:prstGeom prst="rect">
            <a:avLst/>
          </a:prstGeom>
          <a:noFill/>
        </p:spPr>
        <p:txBody>
          <a:bodyPr wrap="none" rtlCol="0">
            <a:spAutoFit/>
          </a:bodyPr>
          <a:lstStyle/>
          <a:p>
            <a:r>
              <a:rPr lang="en-US" sz="2000" dirty="0">
                <a:latin typeface="Cambria Math" panose="02040503050406030204" pitchFamily="18" charset="0"/>
                <a:ea typeface="Cambria Math" panose="02040503050406030204" pitchFamily="18" charset="0"/>
                <a:cs typeface="Times New Roman" panose="02020603050405020304" pitchFamily="18" charset="0"/>
              </a:rPr>
              <a:t>However, if postulate (II) is not true, a phase shift will cause the morphology of the signal to be altered</a:t>
            </a:r>
          </a:p>
        </p:txBody>
      </p:sp>
      <p:sp>
        <p:nvSpPr>
          <p:cNvPr id="8" name="Google Shape;365;g64724d1e24_0_16">
            <a:extLst>
              <a:ext uri="{FF2B5EF4-FFF2-40B4-BE49-F238E27FC236}">
                <a16:creationId xmlns:a16="http://schemas.microsoft.com/office/drawing/2014/main" id="{60788929-6162-4615-89FA-0DFD080A4982}"/>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366;g64724d1e24_0_16">
            <a:extLst>
              <a:ext uri="{FF2B5EF4-FFF2-40B4-BE49-F238E27FC236}">
                <a16:creationId xmlns:a16="http://schemas.microsoft.com/office/drawing/2014/main" id="{C40124C7-97E7-462E-8E56-E5D10733EB52}"/>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Role of Phase Errors</a:t>
            </a:r>
          </a:p>
        </p:txBody>
      </p:sp>
      <p:sp>
        <p:nvSpPr>
          <p:cNvPr id="11" name="Google Shape;367;g64724d1e24_0_16">
            <a:extLst>
              <a:ext uri="{FF2B5EF4-FFF2-40B4-BE49-F238E27FC236}">
                <a16:creationId xmlns:a16="http://schemas.microsoft.com/office/drawing/2014/main" id="{0BB876E8-2B5B-495B-BF03-5097CF0FE671}"/>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267720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4" name="Picture 3" descr="Graphical user interface, chart, line chart&#10;&#10;Description automatically generated">
            <a:extLst>
              <a:ext uri="{FF2B5EF4-FFF2-40B4-BE49-F238E27FC236}">
                <a16:creationId xmlns:a16="http://schemas.microsoft.com/office/drawing/2014/main" id="{6DF4A4BA-7DCC-4695-8A36-C8A802A6FF4F}"/>
              </a:ext>
            </a:extLst>
          </p:cNvPr>
          <p:cNvPicPr>
            <a:picLocks noChangeAspect="1"/>
          </p:cNvPicPr>
          <p:nvPr/>
        </p:nvPicPr>
        <p:blipFill>
          <a:blip r:embed="rId3"/>
          <a:stretch>
            <a:fillRect/>
          </a:stretch>
        </p:blipFill>
        <p:spPr>
          <a:xfrm>
            <a:off x="1607179" y="1715581"/>
            <a:ext cx="8977642" cy="4768344"/>
          </a:xfrm>
          <a:prstGeom prst="rect">
            <a:avLst/>
          </a:prstGeom>
        </p:spPr>
      </p:pic>
      <p:sp>
        <p:nvSpPr>
          <p:cNvPr id="10" name="Google Shape;365;g64724d1e24_0_16">
            <a:extLst>
              <a:ext uri="{FF2B5EF4-FFF2-40B4-BE49-F238E27FC236}">
                <a16:creationId xmlns:a16="http://schemas.microsoft.com/office/drawing/2014/main" id="{626E2906-2FF1-47B0-8139-155324F5C208}"/>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366;g64724d1e24_0_16">
            <a:extLst>
              <a:ext uri="{FF2B5EF4-FFF2-40B4-BE49-F238E27FC236}">
                <a16:creationId xmlns:a16="http://schemas.microsoft.com/office/drawing/2014/main" id="{5ABF1B5A-786C-4892-92B8-22D60EC61A19}"/>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Role of Phase Errors</a:t>
            </a:r>
          </a:p>
        </p:txBody>
      </p:sp>
      <p:sp>
        <p:nvSpPr>
          <p:cNvPr id="6" name="Google Shape;367;g64724d1e24_0_16">
            <a:extLst>
              <a:ext uri="{FF2B5EF4-FFF2-40B4-BE49-F238E27FC236}">
                <a16:creationId xmlns:a16="http://schemas.microsoft.com/office/drawing/2014/main" id="{8A9CFF09-1E45-4ADC-8A24-C28BF6D58EF0}"/>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124382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5" name="Picture 4">
            <a:extLst>
              <a:ext uri="{FF2B5EF4-FFF2-40B4-BE49-F238E27FC236}">
                <a16:creationId xmlns:a16="http://schemas.microsoft.com/office/drawing/2014/main" id="{B4C32014-79D7-4194-9B23-6F0A26C402AF}"/>
              </a:ext>
            </a:extLst>
          </p:cNvPr>
          <p:cNvPicPr>
            <a:picLocks noChangeAspect="1"/>
          </p:cNvPicPr>
          <p:nvPr/>
        </p:nvPicPr>
        <p:blipFill rotWithShape="1">
          <a:blip r:embed="rId3"/>
          <a:srcRect r="50000" b="32500"/>
          <a:stretch/>
        </p:blipFill>
        <p:spPr>
          <a:xfrm>
            <a:off x="1994669" y="2328086"/>
            <a:ext cx="4826328" cy="1492801"/>
          </a:xfrm>
          <a:prstGeom prst="rect">
            <a:avLst/>
          </a:prstGeom>
        </p:spPr>
      </p:pic>
      <p:sp>
        <p:nvSpPr>
          <p:cNvPr id="374" name="Google Shape;374;g64724d1e24_0_31"/>
          <p:cNvSpPr txBox="1"/>
          <p:nvPr/>
        </p:nvSpPr>
        <p:spPr>
          <a:xfrm>
            <a:off x="635426" y="1726506"/>
            <a:ext cx="9113368" cy="516853"/>
          </a:xfrm>
          <a:prstGeom prst="rect">
            <a:avLst/>
          </a:prstGeom>
          <a:noFill/>
          <a:ln>
            <a:noFill/>
          </a:ln>
        </p:spPr>
        <p:txBody>
          <a:bodyPr spcFirstLastPara="1" wrap="square" lIns="121900" tIns="121900" rIns="121900" bIns="121900" anchor="t" anchorCtr="0">
            <a:noAutofit/>
          </a:bodyPr>
          <a:lstStyle/>
          <a:p>
            <a:pPr marL="228600" lvl="0">
              <a:lnSpc>
                <a:spcPct val="115000"/>
              </a:lnSpc>
              <a:buClr>
                <a:schemeClr val="dk1"/>
              </a:buClr>
              <a:buSzPts val="1800"/>
            </a:pPr>
            <a:r>
              <a:rPr lang="en-US" sz="2000" dirty="0">
                <a:solidFill>
                  <a:schemeClr val="dk1"/>
                </a:solidFill>
                <a:latin typeface="Cambria Math"/>
                <a:ea typeface="Cambria Math"/>
                <a:cs typeface="Cambria Math"/>
                <a:sym typeface="Cambria Math"/>
              </a:rPr>
              <a:t>The cross-correlation coefficient (cc) lies between -1 and 1.</a:t>
            </a:r>
            <a:endParaRPr sz="1800" dirty="0">
              <a:solidFill>
                <a:schemeClr val="dk1"/>
              </a:solidFill>
              <a:latin typeface="Cambria Math"/>
              <a:ea typeface="Cambria Math"/>
              <a:cs typeface="Cambria Math"/>
              <a:sym typeface="Cambria Math"/>
            </a:endParaRPr>
          </a:p>
          <a:p>
            <a:pPr marL="0" lvl="0" indent="0" algn="ctr" rtl="0">
              <a:lnSpc>
                <a:spcPct val="115000"/>
              </a:lnSpc>
              <a:spcBef>
                <a:spcPts val="0"/>
              </a:spcBef>
              <a:spcAft>
                <a:spcPts val="0"/>
              </a:spcAft>
              <a:buClr>
                <a:schemeClr val="dk1"/>
              </a:buClr>
              <a:buSzPts val="1500"/>
              <a:buFont typeface="Arial"/>
              <a:buNone/>
            </a:pPr>
            <a:endParaRPr sz="1800" dirty="0">
              <a:solidFill>
                <a:schemeClr val="dk1"/>
              </a:solidFill>
              <a:latin typeface="Cambria Math"/>
              <a:ea typeface="Cambria Math"/>
              <a:cs typeface="Cambria Math"/>
              <a:sym typeface="Cambria Math"/>
            </a:endParaRPr>
          </a:p>
          <a:p>
            <a:pPr marL="0" lvl="0" indent="0" algn="ctr" rtl="0">
              <a:lnSpc>
                <a:spcPct val="115000"/>
              </a:lnSpc>
              <a:spcBef>
                <a:spcPts val="0"/>
              </a:spcBef>
              <a:spcAft>
                <a:spcPts val="0"/>
              </a:spcAft>
              <a:buNone/>
            </a:pPr>
            <a:endParaRPr sz="1800" dirty="0">
              <a:solidFill>
                <a:schemeClr val="dk1"/>
              </a:solidFill>
              <a:latin typeface="Cambria Math"/>
              <a:ea typeface="Cambria Math"/>
              <a:cs typeface="Cambria Math"/>
              <a:sym typeface="Cambria Math"/>
            </a:endParaRPr>
          </a:p>
          <a:p>
            <a:pPr marL="0" lvl="0" indent="0" algn="ctr" rtl="0">
              <a:spcBef>
                <a:spcPts val="2100"/>
              </a:spcBef>
              <a:spcAft>
                <a:spcPts val="0"/>
              </a:spcAft>
              <a:buClr>
                <a:schemeClr val="dk1"/>
              </a:buClr>
              <a:buSzPts val="1500"/>
              <a:buFont typeface="Arial"/>
              <a:buNone/>
            </a:pPr>
            <a:endParaRPr sz="1800" dirty="0">
              <a:solidFill>
                <a:schemeClr val="dk1"/>
              </a:solidFill>
              <a:latin typeface="Cambria Math"/>
              <a:ea typeface="Cambria Math"/>
              <a:cs typeface="Cambria Math"/>
              <a:sym typeface="Cambria Math"/>
            </a:endParaRPr>
          </a:p>
        </p:txBody>
      </p:sp>
      <p:grpSp>
        <p:nvGrpSpPr>
          <p:cNvPr id="2" name="Group 1">
            <a:extLst>
              <a:ext uri="{FF2B5EF4-FFF2-40B4-BE49-F238E27FC236}">
                <a16:creationId xmlns:a16="http://schemas.microsoft.com/office/drawing/2014/main" id="{70250480-4370-4AC8-B990-F5378E79E27B}"/>
              </a:ext>
            </a:extLst>
          </p:cNvPr>
          <p:cNvGrpSpPr/>
          <p:nvPr/>
        </p:nvGrpSpPr>
        <p:grpSpPr>
          <a:xfrm>
            <a:off x="6820997" y="2467747"/>
            <a:ext cx="5261874" cy="1137984"/>
            <a:chOff x="7058021" y="2397852"/>
            <a:chExt cx="5261874" cy="1137984"/>
          </a:xfrm>
        </p:grpSpPr>
        <p:pic>
          <p:nvPicPr>
            <p:cNvPr id="10" name="Picture 9">
              <a:extLst>
                <a:ext uri="{FF2B5EF4-FFF2-40B4-BE49-F238E27FC236}">
                  <a16:creationId xmlns:a16="http://schemas.microsoft.com/office/drawing/2014/main" id="{1AB46CD7-FDA8-4E62-BECA-95FC326F70CA}"/>
                </a:ext>
              </a:extLst>
            </p:cNvPr>
            <p:cNvPicPr>
              <a:picLocks noChangeAspect="1"/>
            </p:cNvPicPr>
            <p:nvPr/>
          </p:nvPicPr>
          <p:blipFill rotWithShape="1">
            <a:blip r:embed="rId3"/>
            <a:srcRect t="67642" r="50862"/>
            <a:stretch/>
          </p:blipFill>
          <p:spPr>
            <a:xfrm>
              <a:off x="7058021" y="2397852"/>
              <a:ext cx="4743118" cy="715617"/>
            </a:xfrm>
            <a:prstGeom prst="rect">
              <a:avLst/>
            </a:prstGeom>
          </p:spPr>
        </p:pic>
        <p:pic>
          <p:nvPicPr>
            <p:cNvPr id="9" name="Picture 8">
              <a:extLst>
                <a:ext uri="{FF2B5EF4-FFF2-40B4-BE49-F238E27FC236}">
                  <a16:creationId xmlns:a16="http://schemas.microsoft.com/office/drawing/2014/main" id="{D00014F2-6EE5-40C2-8489-F4CD813C4EEE}"/>
                </a:ext>
              </a:extLst>
            </p:cNvPr>
            <p:cNvPicPr>
              <a:picLocks noChangeAspect="1"/>
            </p:cNvPicPr>
            <p:nvPr/>
          </p:nvPicPr>
          <p:blipFill rotWithShape="1">
            <a:blip r:embed="rId3"/>
            <a:srcRect l="49119" t="75812"/>
            <a:stretch/>
          </p:blipFill>
          <p:spPr>
            <a:xfrm>
              <a:off x="7408564" y="3000910"/>
              <a:ext cx="4911331" cy="534926"/>
            </a:xfrm>
            <a:prstGeom prst="rect">
              <a:avLst/>
            </a:prstGeom>
          </p:spPr>
        </p:pic>
      </p:grpSp>
      <p:pic>
        <p:nvPicPr>
          <p:cNvPr id="11" name="Picture 10">
            <a:extLst>
              <a:ext uri="{FF2B5EF4-FFF2-40B4-BE49-F238E27FC236}">
                <a16:creationId xmlns:a16="http://schemas.microsoft.com/office/drawing/2014/main" id="{8E305B15-8385-4B2B-B7DF-FF3D2D7F4BA4}"/>
              </a:ext>
            </a:extLst>
          </p:cNvPr>
          <p:cNvPicPr>
            <a:picLocks noChangeAspect="1"/>
          </p:cNvPicPr>
          <p:nvPr/>
        </p:nvPicPr>
        <p:blipFill>
          <a:blip r:embed="rId4"/>
          <a:stretch>
            <a:fillRect/>
          </a:stretch>
        </p:blipFill>
        <p:spPr>
          <a:xfrm>
            <a:off x="2751891" y="4793924"/>
            <a:ext cx="3143718" cy="1269463"/>
          </a:xfrm>
          <a:prstGeom prst="rect">
            <a:avLst/>
          </a:prstGeom>
        </p:spPr>
      </p:pic>
      <p:sp>
        <p:nvSpPr>
          <p:cNvPr id="3" name="Rectangle 2">
            <a:extLst>
              <a:ext uri="{FF2B5EF4-FFF2-40B4-BE49-F238E27FC236}">
                <a16:creationId xmlns:a16="http://schemas.microsoft.com/office/drawing/2014/main" id="{A2CFDD9C-9750-4F23-8DA4-49CD97D56C4B}"/>
              </a:ext>
            </a:extLst>
          </p:cNvPr>
          <p:cNvSpPr/>
          <p:nvPr/>
        </p:nvSpPr>
        <p:spPr>
          <a:xfrm>
            <a:off x="635426" y="4114543"/>
            <a:ext cx="9437051" cy="416140"/>
          </a:xfrm>
          <a:prstGeom prst="rect">
            <a:avLst/>
          </a:prstGeom>
        </p:spPr>
        <p:txBody>
          <a:bodyPr wrap="square">
            <a:spAutoFit/>
          </a:bodyPr>
          <a:lstStyle/>
          <a:p>
            <a:pPr marL="228600" lvl="0">
              <a:lnSpc>
                <a:spcPct val="115000"/>
              </a:lnSpc>
              <a:buClr>
                <a:schemeClr val="dk1"/>
              </a:buClr>
              <a:buSzPts val="1800"/>
            </a:pPr>
            <a:r>
              <a:rPr lang="en-US" sz="2000" dirty="0">
                <a:solidFill>
                  <a:schemeClr val="dk1"/>
                </a:solidFill>
                <a:latin typeface="Cambria Math"/>
                <a:ea typeface="Cambria Math"/>
                <a:cs typeface="Cambria Math"/>
                <a:sym typeface="Cambria Math"/>
              </a:rPr>
              <a:t>The effective correlated SNR (rho) is a function of the signal-to-noise ratio (SNR)</a:t>
            </a:r>
          </a:p>
        </p:txBody>
      </p:sp>
      <p:grpSp>
        <p:nvGrpSpPr>
          <p:cNvPr id="4" name="Group 3">
            <a:extLst>
              <a:ext uri="{FF2B5EF4-FFF2-40B4-BE49-F238E27FC236}">
                <a16:creationId xmlns:a16="http://schemas.microsoft.com/office/drawing/2014/main" id="{1C3F9295-AF52-4CC0-861A-99596DB52E22}"/>
              </a:ext>
            </a:extLst>
          </p:cNvPr>
          <p:cNvGrpSpPr/>
          <p:nvPr/>
        </p:nvGrpSpPr>
        <p:grpSpPr>
          <a:xfrm>
            <a:off x="6212310" y="4636627"/>
            <a:ext cx="3477262" cy="1584057"/>
            <a:chOff x="7171540" y="4624623"/>
            <a:chExt cx="3477262" cy="1584057"/>
          </a:xfrm>
        </p:grpSpPr>
        <p:pic>
          <p:nvPicPr>
            <p:cNvPr id="13" name="Picture 12">
              <a:extLst>
                <a:ext uri="{FF2B5EF4-FFF2-40B4-BE49-F238E27FC236}">
                  <a16:creationId xmlns:a16="http://schemas.microsoft.com/office/drawing/2014/main" id="{12306C4B-0BE7-40B7-A172-DA969A7E17C5}"/>
                </a:ext>
              </a:extLst>
            </p:cNvPr>
            <p:cNvPicPr>
              <a:picLocks noChangeAspect="1"/>
            </p:cNvPicPr>
            <p:nvPr/>
          </p:nvPicPr>
          <p:blipFill rotWithShape="1">
            <a:blip r:embed="rId5"/>
            <a:srcRect t="62785"/>
            <a:stretch/>
          </p:blipFill>
          <p:spPr>
            <a:xfrm>
              <a:off x="7171540" y="5536067"/>
              <a:ext cx="3477262" cy="672613"/>
            </a:xfrm>
            <a:prstGeom prst="rect">
              <a:avLst/>
            </a:prstGeom>
          </p:spPr>
        </p:pic>
        <p:pic>
          <p:nvPicPr>
            <p:cNvPr id="12" name="Picture 11">
              <a:extLst>
                <a:ext uri="{FF2B5EF4-FFF2-40B4-BE49-F238E27FC236}">
                  <a16:creationId xmlns:a16="http://schemas.microsoft.com/office/drawing/2014/main" id="{09902864-4677-4248-88B1-E6FFC52EC5B0}"/>
                </a:ext>
              </a:extLst>
            </p:cNvPr>
            <p:cNvPicPr>
              <a:picLocks noChangeAspect="1"/>
            </p:cNvPicPr>
            <p:nvPr/>
          </p:nvPicPr>
          <p:blipFill rotWithShape="1">
            <a:blip r:embed="rId5"/>
            <a:srcRect t="1" b="40507"/>
            <a:stretch/>
          </p:blipFill>
          <p:spPr>
            <a:xfrm>
              <a:off x="7171540" y="4624623"/>
              <a:ext cx="3477262" cy="1075245"/>
            </a:xfrm>
            <a:prstGeom prst="rect">
              <a:avLst/>
            </a:prstGeom>
          </p:spPr>
        </p:pic>
      </p:grpSp>
      <p:sp>
        <p:nvSpPr>
          <p:cNvPr id="15" name="Google Shape;365;g64724d1e24_0_16">
            <a:extLst>
              <a:ext uri="{FF2B5EF4-FFF2-40B4-BE49-F238E27FC236}">
                <a16:creationId xmlns:a16="http://schemas.microsoft.com/office/drawing/2014/main" id="{41F6997E-6EEB-4D40-B452-69465190E368}"/>
              </a:ext>
            </a:extLst>
          </p:cNvPr>
          <p:cNvSpPr/>
          <p:nvPr/>
        </p:nvSpPr>
        <p:spPr>
          <a:xfrm>
            <a:off x="0" y="0"/>
            <a:ext cx="12192000" cy="1235400"/>
          </a:xfrm>
          <a:prstGeom prst="rect">
            <a:avLst/>
          </a:prstGeom>
          <a:solidFill>
            <a:srgbClr val="000000">
              <a:alpha val="780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366;g64724d1e24_0_16">
            <a:extLst>
              <a:ext uri="{FF2B5EF4-FFF2-40B4-BE49-F238E27FC236}">
                <a16:creationId xmlns:a16="http://schemas.microsoft.com/office/drawing/2014/main" id="{643BE439-83A3-4C26-98AA-B575898C90A0}"/>
              </a:ext>
            </a:extLst>
          </p:cNvPr>
          <p:cNvSpPr txBox="1">
            <a:spLocks/>
          </p:cNvSpPr>
          <p:nvPr/>
        </p:nvSpPr>
        <p:spPr>
          <a:xfrm>
            <a:off x="2644100" y="128700"/>
            <a:ext cx="7213500" cy="978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5600"/>
              <a:buFont typeface="Economica"/>
              <a:buNone/>
              <a:defRPr sz="5600" b="0" i="0" u="none" strike="noStrike" cap="none">
                <a:solidFill>
                  <a:schemeClr val="dk1"/>
                </a:solidFill>
                <a:latin typeface="Economica"/>
                <a:ea typeface="Economica"/>
                <a:cs typeface="Economica"/>
                <a:sym typeface="Economica"/>
              </a:defRPr>
            </a:lvl9pPr>
          </a:lstStyle>
          <a:p>
            <a:pPr algn="ctr"/>
            <a:r>
              <a:rPr lang="en-US" sz="4000" b="1" dirty="0">
                <a:solidFill>
                  <a:schemeClr val="lt1"/>
                </a:solidFill>
                <a:latin typeface="Playfair Display"/>
                <a:ea typeface="Playfair Display"/>
                <a:cs typeface="Playfair Display"/>
                <a:sym typeface="Playfair Display"/>
              </a:rPr>
              <a:t>cWB Parameters </a:t>
            </a:r>
          </a:p>
        </p:txBody>
      </p:sp>
      <p:sp>
        <p:nvSpPr>
          <p:cNvPr id="17" name="Google Shape;367;g64724d1e24_0_16">
            <a:extLst>
              <a:ext uri="{FF2B5EF4-FFF2-40B4-BE49-F238E27FC236}">
                <a16:creationId xmlns:a16="http://schemas.microsoft.com/office/drawing/2014/main" id="{0009D0AB-C7A3-4A5D-901E-D47B78D34F53}"/>
              </a:ext>
            </a:extLst>
          </p:cNvPr>
          <p:cNvSpPr txBox="1">
            <a:spLocks/>
          </p:cNvSpPr>
          <p:nvPr/>
        </p:nvSpPr>
        <p:spPr>
          <a:xfrm>
            <a:off x="4219725" y="6483925"/>
            <a:ext cx="41148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888888"/>
              </a:buClr>
              <a:buSzPts val="1200"/>
              <a:buFont typeface="Calibri"/>
              <a:buNone/>
            </a:pPr>
            <a:r>
              <a:rPr lang="en-US" sz="1200">
                <a:solidFill>
                  <a:srgbClr val="888888"/>
                </a:solidFill>
                <a:latin typeface="Calibri"/>
                <a:ea typeface="Calibri"/>
                <a:cs typeface="Calibri"/>
                <a:sym typeface="Calibri"/>
              </a:rPr>
              <a:t>NASA Space Grant 2021</a:t>
            </a:r>
            <a:endParaRPr lang="en-US" dirty="0"/>
          </a:p>
        </p:txBody>
      </p:sp>
    </p:spTree>
    <p:extLst>
      <p:ext uri="{BB962C8B-B14F-4D97-AF65-F5344CB8AC3E}">
        <p14:creationId xmlns:p14="http://schemas.microsoft.com/office/powerpoint/2010/main" val="2539870629"/>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1207</TotalTime>
  <Words>1799</Words>
  <Application>Microsoft Office PowerPoint</Application>
  <PresentationFormat>Widescreen</PresentationFormat>
  <Paragraphs>126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Open Sans</vt:lpstr>
      <vt:lpstr>Merriweather</vt:lpstr>
      <vt:lpstr>Economica</vt:lpstr>
      <vt:lpstr>Playfair Display</vt:lpstr>
      <vt:lpstr>Cambria Math</vt:lpstr>
      <vt:lpstr>Calibri</vt:lpstr>
      <vt:lpstr>Luxe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Binary Neutron Star Merger</vt:lpstr>
      <vt:lpstr>Supernova Simulated Event</vt:lpstr>
      <vt:lpstr>Coherent Wave Burst (cWB)</vt:lpstr>
      <vt:lpstr>Cross Correlation</vt:lpstr>
      <vt:lpstr>Signal-to-Noise Ratio (SNR)</vt:lpstr>
      <vt:lpstr>Fitting Factor</vt:lpstr>
      <vt:lpstr>Spectrogram</vt:lpstr>
      <vt:lpstr>Efficiency vs. Distance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Colter Richardson</dc:creator>
  <cp:lastModifiedBy>Ratto, Brad N.</cp:lastModifiedBy>
  <cp:revision>106</cp:revision>
  <dcterms:created xsi:type="dcterms:W3CDTF">2019-09-26T21:36:07Z</dcterms:created>
  <dcterms:modified xsi:type="dcterms:W3CDTF">2021-04-02T23:50:28Z</dcterms:modified>
</cp:coreProperties>
</file>